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27"/>
  </p:notesMasterIdLst>
  <p:sldIdLst>
    <p:sldId id="396" r:id="rId2"/>
    <p:sldId id="397" r:id="rId3"/>
    <p:sldId id="398" r:id="rId4"/>
    <p:sldId id="399" r:id="rId5"/>
    <p:sldId id="400" r:id="rId6"/>
    <p:sldId id="402" r:id="rId7"/>
    <p:sldId id="403" r:id="rId8"/>
    <p:sldId id="404" r:id="rId9"/>
    <p:sldId id="407" r:id="rId10"/>
    <p:sldId id="408" r:id="rId11"/>
    <p:sldId id="409" r:id="rId12"/>
    <p:sldId id="410" r:id="rId13"/>
    <p:sldId id="411" r:id="rId14"/>
    <p:sldId id="423" r:id="rId15"/>
    <p:sldId id="412" r:id="rId16"/>
    <p:sldId id="413" r:id="rId17"/>
    <p:sldId id="420" r:id="rId18"/>
    <p:sldId id="414" r:id="rId19"/>
    <p:sldId id="421" r:id="rId20"/>
    <p:sldId id="401" r:id="rId21"/>
    <p:sldId id="417" r:id="rId22"/>
    <p:sldId id="418" r:id="rId23"/>
    <p:sldId id="419" r:id="rId24"/>
    <p:sldId id="371" r:id="rId25"/>
    <p:sldId id="422" r:id="rId26"/>
  </p:sldIdLst>
  <p:sldSz cx="9144000" cy="6858000" type="screen4x3"/>
  <p:notesSz cx="7099300" cy="10234613"/>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FFFFFF"/>
    <a:srgbClr val="DDDDD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017" autoAdjust="0"/>
    <p:restoredTop sz="94660"/>
  </p:normalViewPr>
  <p:slideViewPr>
    <p:cSldViewPr>
      <p:cViewPr>
        <p:scale>
          <a:sx n="64" d="100"/>
          <a:sy n="64" d="100"/>
        </p:scale>
        <p:origin x="-143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smtClean="0">
                <a:latin typeface="Times" pitchFamily="18" charset="0"/>
              </a:defRPr>
            </a:lvl1pPr>
          </a:lstStyle>
          <a:p>
            <a:pPr>
              <a:defRPr/>
            </a:pPr>
            <a:endParaRPr lang="en-US" altLang="en-US"/>
          </a:p>
        </p:txBody>
      </p:sp>
      <p:sp>
        <p:nvSpPr>
          <p:cNvPr id="2867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smtClean="0">
                <a:latin typeface="Times" pitchFamily="18" charset="0"/>
              </a:defRPr>
            </a:lvl1pPr>
          </a:lstStyle>
          <a:p>
            <a:pPr>
              <a:defRPr/>
            </a:pPr>
            <a:endParaRPr lang="en-US" altLang="en-US"/>
          </a:p>
        </p:txBody>
      </p:sp>
      <p:sp>
        <p:nvSpPr>
          <p:cNvPr id="31748"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p:spPr>
      </p:sp>
      <p:sp>
        <p:nvSpPr>
          <p:cNvPr id="28677"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2867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smtClean="0">
                <a:latin typeface="Times" pitchFamily="18" charset="0"/>
              </a:defRPr>
            </a:lvl1pPr>
          </a:lstStyle>
          <a:p>
            <a:pPr>
              <a:defRPr/>
            </a:pPr>
            <a:endParaRPr lang="en-US" altLang="en-US"/>
          </a:p>
        </p:txBody>
      </p:sp>
      <p:sp>
        <p:nvSpPr>
          <p:cNvPr id="2867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smtClean="0">
                <a:latin typeface="Times" pitchFamily="18" charset="0"/>
              </a:defRPr>
            </a:lvl1pPr>
          </a:lstStyle>
          <a:p>
            <a:pPr>
              <a:defRPr/>
            </a:pPr>
            <a:fld id="{FB0978A2-9210-4F9D-9011-93E9DC269537}" type="slidenum">
              <a:rPr lang="en-US" altLang="en-US"/>
              <a:pPr>
                <a:defRPr/>
              </a:pPr>
              <a:t>‹#›</a:t>
            </a:fld>
            <a:endParaRPr lang="en-US" altLang="en-US"/>
          </a:p>
        </p:txBody>
      </p:sp>
    </p:spTree>
    <p:extLst>
      <p:ext uri="{BB962C8B-B14F-4D97-AF65-F5344CB8AC3E}">
        <p14:creationId xmlns:p14="http://schemas.microsoft.com/office/powerpoint/2010/main" val="21887444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17B1CA5F-4B09-494A-B9D2-76AF9B0B30A7}" type="slidenum">
              <a:rPr lang="en-US" altLang="en-US"/>
              <a:pPr/>
              <a:t>1</a:t>
            </a:fld>
            <a:endParaRPr lang="en-US" altLang="en-US"/>
          </a:p>
        </p:txBody>
      </p:sp>
      <p:sp>
        <p:nvSpPr>
          <p:cNvPr id="32771" name="Rectangle 2"/>
          <p:cNvSpPr>
            <a:spLocks noGrp="1" noRot="1" noChangeAspect="1" noChangeArrowheads="1" noTextEdit="1"/>
          </p:cNvSpPr>
          <p:nvPr>
            <p:ph type="sldImg"/>
          </p:nvPr>
        </p:nvSpPr>
        <p:spPr>
          <a:xfrm>
            <a:off x="992188" y="768350"/>
            <a:ext cx="5114925" cy="3836988"/>
          </a:xfrm>
          <a:ln/>
        </p:spPr>
      </p:sp>
      <p:sp>
        <p:nvSpPr>
          <p:cNvPr id="32772"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7E6E20BB-CB10-46C8-A16D-079E3FBF50F2}" type="slidenum">
              <a:rPr lang="en-US" altLang="en-US"/>
              <a:pPr/>
              <a:t>10</a:t>
            </a:fld>
            <a:endParaRPr lang="en-US" altLang="en-US"/>
          </a:p>
        </p:txBody>
      </p:sp>
      <p:sp>
        <p:nvSpPr>
          <p:cNvPr id="44035" name="Rectangle 2"/>
          <p:cNvSpPr>
            <a:spLocks noGrp="1" noRot="1" noChangeAspect="1" noChangeArrowheads="1" noTextEdit="1"/>
          </p:cNvSpPr>
          <p:nvPr>
            <p:ph type="sldImg"/>
          </p:nvPr>
        </p:nvSpPr>
        <p:spPr>
          <a:xfrm>
            <a:off x="992188" y="768350"/>
            <a:ext cx="5114925" cy="3836988"/>
          </a:xfrm>
          <a:ln/>
        </p:spPr>
      </p:sp>
      <p:sp>
        <p:nvSpPr>
          <p:cNvPr id="44036"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C7C21C4-BB08-48E3-9234-415BAA79ACA7}" type="slidenum">
              <a:rPr lang="en-US" altLang="en-US"/>
              <a:pPr/>
              <a:t>11</a:t>
            </a:fld>
            <a:endParaRPr lang="en-US" altLang="en-US"/>
          </a:p>
        </p:txBody>
      </p:sp>
      <p:sp>
        <p:nvSpPr>
          <p:cNvPr id="45059" name="Rectangle 2"/>
          <p:cNvSpPr>
            <a:spLocks noGrp="1" noRot="1" noChangeAspect="1" noChangeArrowheads="1" noTextEdit="1"/>
          </p:cNvSpPr>
          <p:nvPr>
            <p:ph type="sldImg"/>
          </p:nvPr>
        </p:nvSpPr>
        <p:spPr>
          <a:xfrm>
            <a:off x="992188" y="768350"/>
            <a:ext cx="5114925" cy="3836988"/>
          </a:xfrm>
          <a:ln/>
        </p:spPr>
      </p:sp>
      <p:sp>
        <p:nvSpPr>
          <p:cNvPr id="45060"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C427BBE-5570-4E02-B224-C79CA76F1036}" type="slidenum">
              <a:rPr lang="en-US" altLang="en-US"/>
              <a:pPr/>
              <a:t>12</a:t>
            </a:fld>
            <a:endParaRPr lang="en-US" altLang="en-US"/>
          </a:p>
        </p:txBody>
      </p:sp>
      <p:sp>
        <p:nvSpPr>
          <p:cNvPr id="46083" name="Rectangle 2"/>
          <p:cNvSpPr>
            <a:spLocks noGrp="1" noRot="1" noChangeAspect="1" noChangeArrowheads="1" noTextEdit="1"/>
          </p:cNvSpPr>
          <p:nvPr>
            <p:ph type="sldImg"/>
          </p:nvPr>
        </p:nvSpPr>
        <p:spPr>
          <a:xfrm>
            <a:off x="992188" y="768350"/>
            <a:ext cx="5114925" cy="3836988"/>
          </a:xfrm>
          <a:ln/>
        </p:spPr>
      </p:sp>
      <p:sp>
        <p:nvSpPr>
          <p:cNvPr id="46084"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1F070968-F20D-4575-8CF0-2B3391033051}" type="slidenum">
              <a:rPr lang="en-US" altLang="en-US"/>
              <a:pPr/>
              <a:t>13</a:t>
            </a:fld>
            <a:endParaRPr lang="en-US" altLang="en-US"/>
          </a:p>
        </p:txBody>
      </p:sp>
      <p:sp>
        <p:nvSpPr>
          <p:cNvPr id="47107" name="Rectangle 2"/>
          <p:cNvSpPr>
            <a:spLocks noGrp="1" noRot="1" noChangeAspect="1" noChangeArrowheads="1" noTextEdit="1"/>
          </p:cNvSpPr>
          <p:nvPr>
            <p:ph type="sldImg"/>
          </p:nvPr>
        </p:nvSpPr>
        <p:spPr>
          <a:xfrm>
            <a:off x="992188" y="768350"/>
            <a:ext cx="5114925" cy="3836988"/>
          </a:xfrm>
          <a:ln/>
        </p:spPr>
      </p:sp>
      <p:sp>
        <p:nvSpPr>
          <p:cNvPr id="47108"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6D8ED1-0334-4187-B9E8-725B7B61931C}" type="slidenum">
              <a:rPr lang="en-US"/>
              <a:pPr/>
              <a:t>19</a:t>
            </a:fld>
            <a:endParaRPr lang="en-US"/>
          </a:p>
        </p:txBody>
      </p:sp>
      <p:sp>
        <p:nvSpPr>
          <p:cNvPr id="14338" name="Rectangle 2"/>
          <p:cNvSpPr>
            <a:spLocks noGrp="1" noRot="1" noChangeAspect="1" noChangeArrowheads="1" noTextEdit="1"/>
          </p:cNvSpPr>
          <p:nvPr>
            <p:ph type="sldImg"/>
          </p:nvPr>
        </p:nvSpPr>
        <p:spPr>
          <a:xfrm>
            <a:off x="992188" y="768350"/>
            <a:ext cx="5114925" cy="3836988"/>
          </a:xfrm>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5D4EA572-2671-4E3F-A807-68FBBAAC2F55}" type="slidenum">
              <a:rPr lang="en-US" altLang="en-US"/>
              <a:pPr/>
              <a:t>20</a:t>
            </a:fld>
            <a:endParaRPr lang="en-US" altLang="en-US"/>
          </a:p>
        </p:txBody>
      </p:sp>
      <p:sp>
        <p:nvSpPr>
          <p:cNvPr id="37891" name="Rectangle 2"/>
          <p:cNvSpPr>
            <a:spLocks noGrp="1" noRot="1" noChangeAspect="1" noChangeArrowheads="1" noTextEdit="1"/>
          </p:cNvSpPr>
          <p:nvPr>
            <p:ph type="sldImg"/>
          </p:nvPr>
        </p:nvSpPr>
        <p:spPr>
          <a:xfrm>
            <a:off x="992188" y="768350"/>
            <a:ext cx="5114925" cy="3836988"/>
          </a:xfrm>
          <a:ln/>
        </p:spPr>
      </p:sp>
      <p:sp>
        <p:nvSpPr>
          <p:cNvPr id="37892"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3FC87AC-3C08-45F8-9FFD-8B9C423747FD}" type="slidenum">
              <a:rPr lang="en-US" altLang="en-US"/>
              <a:pPr/>
              <a:t>21</a:t>
            </a:fld>
            <a:endParaRPr lang="en-US" altLang="en-US"/>
          </a:p>
        </p:txBody>
      </p:sp>
      <p:sp>
        <p:nvSpPr>
          <p:cNvPr id="48131" name="Rectangle 2"/>
          <p:cNvSpPr>
            <a:spLocks noGrp="1" noRot="1" noChangeAspect="1" noChangeArrowheads="1" noTextEdit="1"/>
          </p:cNvSpPr>
          <p:nvPr>
            <p:ph type="sldImg"/>
          </p:nvPr>
        </p:nvSpPr>
        <p:spPr>
          <a:xfrm>
            <a:off x="992188" y="768350"/>
            <a:ext cx="5114925" cy="3836988"/>
          </a:xfrm>
          <a:ln/>
        </p:spPr>
      </p:sp>
      <p:sp>
        <p:nvSpPr>
          <p:cNvPr id="48132"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29A8BA6D-4E5D-4744-8EF3-2E64519B8D63}" type="slidenum">
              <a:rPr lang="en-US" altLang="en-US"/>
              <a:pPr/>
              <a:t>22</a:t>
            </a:fld>
            <a:endParaRPr lang="en-US" altLang="en-US"/>
          </a:p>
        </p:txBody>
      </p:sp>
      <p:sp>
        <p:nvSpPr>
          <p:cNvPr id="49155" name="Rectangle 2"/>
          <p:cNvSpPr>
            <a:spLocks noGrp="1" noRot="1" noChangeAspect="1" noChangeArrowheads="1" noTextEdit="1"/>
          </p:cNvSpPr>
          <p:nvPr>
            <p:ph type="sldImg"/>
          </p:nvPr>
        </p:nvSpPr>
        <p:spPr>
          <a:xfrm>
            <a:off x="992188" y="768350"/>
            <a:ext cx="5114925" cy="3836988"/>
          </a:xfrm>
          <a:ln/>
        </p:spPr>
      </p:sp>
      <p:sp>
        <p:nvSpPr>
          <p:cNvPr id="49156"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2529EE5-36DC-47E4-BDE4-8DA44A49974D}" type="slidenum">
              <a:rPr lang="en-US" altLang="en-US"/>
              <a:pPr/>
              <a:t>23</a:t>
            </a:fld>
            <a:endParaRPr lang="en-US" altLang="en-US"/>
          </a:p>
        </p:txBody>
      </p:sp>
      <p:sp>
        <p:nvSpPr>
          <p:cNvPr id="50179" name="Rectangle 2"/>
          <p:cNvSpPr>
            <a:spLocks noGrp="1" noRot="1" noChangeAspect="1" noChangeArrowheads="1" noTextEdit="1"/>
          </p:cNvSpPr>
          <p:nvPr>
            <p:ph type="sldImg"/>
          </p:nvPr>
        </p:nvSpPr>
        <p:spPr>
          <a:xfrm>
            <a:off x="992188" y="768350"/>
            <a:ext cx="5114925" cy="3836988"/>
          </a:xfrm>
          <a:ln/>
        </p:spPr>
      </p:sp>
      <p:sp>
        <p:nvSpPr>
          <p:cNvPr id="50180"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AB0186A-EEF1-4615-BD7A-826E0A0A0A87}" type="slidenum">
              <a:rPr lang="en-US" altLang="en-US"/>
              <a:pPr/>
              <a:t>24</a:t>
            </a:fld>
            <a:endParaRPr lang="en-US" altLang="en-US"/>
          </a:p>
        </p:txBody>
      </p:sp>
      <p:sp>
        <p:nvSpPr>
          <p:cNvPr id="52227" name="Rectangle 2"/>
          <p:cNvSpPr>
            <a:spLocks noGrp="1" noRot="1" noChangeAspect="1" noChangeArrowheads="1" noTextEdit="1"/>
          </p:cNvSpPr>
          <p:nvPr>
            <p:ph type="sldImg"/>
          </p:nvPr>
        </p:nvSpPr>
        <p:spPr>
          <a:xfrm>
            <a:off x="992188" y="768350"/>
            <a:ext cx="5114925" cy="3836988"/>
          </a:xfrm>
          <a:ln/>
        </p:spPr>
      </p:sp>
      <p:sp>
        <p:nvSpPr>
          <p:cNvPr id="52228"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AB5E17E-2E31-4BE2-9795-F4237FB3F073}" type="slidenum">
              <a:rPr lang="en-US" altLang="en-US"/>
              <a:pPr/>
              <a:t>2</a:t>
            </a:fld>
            <a:endParaRPr lang="en-US" altLang="en-US"/>
          </a:p>
        </p:txBody>
      </p:sp>
      <p:sp>
        <p:nvSpPr>
          <p:cNvPr id="33795" name="Rectangle 2"/>
          <p:cNvSpPr>
            <a:spLocks noGrp="1" noRot="1" noChangeAspect="1" noChangeArrowheads="1" noTextEdit="1"/>
          </p:cNvSpPr>
          <p:nvPr>
            <p:ph type="sldImg"/>
          </p:nvPr>
        </p:nvSpPr>
        <p:spPr>
          <a:xfrm>
            <a:off x="992188" y="768350"/>
            <a:ext cx="5114925" cy="3836988"/>
          </a:xfrm>
          <a:ln/>
        </p:spPr>
      </p:sp>
      <p:sp>
        <p:nvSpPr>
          <p:cNvPr id="33796"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A3C55A69-E456-48A1-B645-F40D605F4DC3}" type="slidenum">
              <a:rPr lang="en-US" altLang="en-US"/>
              <a:pPr/>
              <a:t>3</a:t>
            </a:fld>
            <a:endParaRPr lang="en-US" altLang="en-US"/>
          </a:p>
        </p:txBody>
      </p:sp>
      <p:sp>
        <p:nvSpPr>
          <p:cNvPr id="34819" name="Rectangle 2"/>
          <p:cNvSpPr>
            <a:spLocks noGrp="1" noRot="1" noChangeAspect="1" noChangeArrowheads="1" noTextEdit="1"/>
          </p:cNvSpPr>
          <p:nvPr>
            <p:ph type="sldImg"/>
          </p:nvPr>
        </p:nvSpPr>
        <p:spPr>
          <a:xfrm>
            <a:off x="992188" y="768350"/>
            <a:ext cx="5114925" cy="3836988"/>
          </a:xfrm>
          <a:ln/>
        </p:spPr>
      </p:sp>
      <p:sp>
        <p:nvSpPr>
          <p:cNvPr id="34820"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4E95A396-E211-4387-85E4-0AC4768912B2}" type="slidenum">
              <a:rPr lang="en-US" altLang="en-US"/>
              <a:pPr/>
              <a:t>4</a:t>
            </a:fld>
            <a:endParaRPr lang="en-US" altLang="en-US"/>
          </a:p>
        </p:txBody>
      </p:sp>
      <p:sp>
        <p:nvSpPr>
          <p:cNvPr id="35843" name="Rectangle 2"/>
          <p:cNvSpPr>
            <a:spLocks noGrp="1" noRot="1" noChangeAspect="1" noChangeArrowheads="1" noTextEdit="1"/>
          </p:cNvSpPr>
          <p:nvPr>
            <p:ph type="sldImg"/>
          </p:nvPr>
        </p:nvSpPr>
        <p:spPr>
          <a:xfrm>
            <a:off x="992188" y="768350"/>
            <a:ext cx="5114925" cy="3836988"/>
          </a:xfrm>
          <a:ln/>
        </p:spPr>
      </p:sp>
      <p:sp>
        <p:nvSpPr>
          <p:cNvPr id="35844"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5D9EFD57-F9D3-46A7-9016-1A676986598C}" type="slidenum">
              <a:rPr lang="en-US" altLang="en-US"/>
              <a:pPr/>
              <a:t>5</a:t>
            </a:fld>
            <a:endParaRPr lang="en-US" altLang="en-US"/>
          </a:p>
        </p:txBody>
      </p:sp>
      <p:sp>
        <p:nvSpPr>
          <p:cNvPr id="36867" name="Rectangle 2"/>
          <p:cNvSpPr>
            <a:spLocks noGrp="1" noRot="1" noChangeAspect="1" noChangeArrowheads="1" noTextEdit="1"/>
          </p:cNvSpPr>
          <p:nvPr>
            <p:ph type="sldImg"/>
          </p:nvPr>
        </p:nvSpPr>
        <p:spPr>
          <a:xfrm>
            <a:off x="992188" y="768350"/>
            <a:ext cx="5114925" cy="3836988"/>
          </a:xfrm>
          <a:ln/>
        </p:spPr>
      </p:sp>
      <p:sp>
        <p:nvSpPr>
          <p:cNvPr id="36868"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F4DB2C0F-33CD-4B35-81CA-124BB60F9F99}" type="slidenum">
              <a:rPr lang="en-US" altLang="en-US"/>
              <a:pPr/>
              <a:t>6</a:t>
            </a:fld>
            <a:endParaRPr lang="en-US" altLang="en-US"/>
          </a:p>
        </p:txBody>
      </p:sp>
      <p:sp>
        <p:nvSpPr>
          <p:cNvPr id="38915" name="Rectangle 2"/>
          <p:cNvSpPr>
            <a:spLocks noGrp="1" noRot="1" noChangeAspect="1" noChangeArrowheads="1" noTextEdit="1"/>
          </p:cNvSpPr>
          <p:nvPr>
            <p:ph type="sldImg"/>
          </p:nvPr>
        </p:nvSpPr>
        <p:spPr>
          <a:xfrm>
            <a:off x="992188" y="768350"/>
            <a:ext cx="5114925" cy="3836988"/>
          </a:xfrm>
          <a:ln/>
        </p:spPr>
      </p:sp>
      <p:sp>
        <p:nvSpPr>
          <p:cNvPr id="38916"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C45C7EF7-FB90-44F8-AB3D-852EE9C65BA1}" type="slidenum">
              <a:rPr lang="en-US" altLang="en-US"/>
              <a:pPr/>
              <a:t>7</a:t>
            </a:fld>
            <a:endParaRPr lang="en-US" altLang="en-US"/>
          </a:p>
        </p:txBody>
      </p:sp>
      <p:sp>
        <p:nvSpPr>
          <p:cNvPr id="39939" name="Rectangle 2"/>
          <p:cNvSpPr>
            <a:spLocks noGrp="1" noRot="1" noChangeAspect="1" noChangeArrowheads="1" noTextEdit="1"/>
          </p:cNvSpPr>
          <p:nvPr>
            <p:ph type="sldImg"/>
          </p:nvPr>
        </p:nvSpPr>
        <p:spPr>
          <a:xfrm>
            <a:off x="992188" y="768350"/>
            <a:ext cx="5114925" cy="3836988"/>
          </a:xfrm>
          <a:ln/>
        </p:spPr>
      </p:sp>
      <p:sp>
        <p:nvSpPr>
          <p:cNvPr id="39940"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4E5DAF6-1405-446D-B0A0-06FA5D984746}" type="slidenum">
              <a:rPr lang="en-US" altLang="en-US"/>
              <a:pPr/>
              <a:t>8</a:t>
            </a:fld>
            <a:endParaRPr lang="en-US" altLang="en-US"/>
          </a:p>
        </p:txBody>
      </p:sp>
      <p:sp>
        <p:nvSpPr>
          <p:cNvPr id="40963" name="Rectangle 2"/>
          <p:cNvSpPr>
            <a:spLocks noGrp="1" noRot="1" noChangeAspect="1" noChangeArrowheads="1" noTextEdit="1"/>
          </p:cNvSpPr>
          <p:nvPr>
            <p:ph type="sldImg"/>
          </p:nvPr>
        </p:nvSpPr>
        <p:spPr>
          <a:xfrm>
            <a:off x="992188" y="768350"/>
            <a:ext cx="5114925" cy="3836988"/>
          </a:xfrm>
          <a:ln/>
        </p:spPr>
      </p:sp>
      <p:sp>
        <p:nvSpPr>
          <p:cNvPr id="40964"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6992ACF3-FB77-422C-9C62-831D6CAA59C4}" type="slidenum">
              <a:rPr lang="en-US" altLang="en-US"/>
              <a:pPr/>
              <a:t>9</a:t>
            </a:fld>
            <a:endParaRPr lang="en-US" altLang="en-US"/>
          </a:p>
        </p:txBody>
      </p:sp>
      <p:sp>
        <p:nvSpPr>
          <p:cNvPr id="43011" name="Rectangle 2"/>
          <p:cNvSpPr>
            <a:spLocks noGrp="1" noRot="1" noChangeAspect="1" noChangeArrowheads="1" noTextEdit="1"/>
          </p:cNvSpPr>
          <p:nvPr>
            <p:ph type="sldImg"/>
          </p:nvPr>
        </p:nvSpPr>
        <p:spPr>
          <a:xfrm>
            <a:off x="992188" y="768350"/>
            <a:ext cx="5114925" cy="3836988"/>
          </a:xfrm>
          <a:ln/>
        </p:spPr>
      </p:sp>
      <p:sp>
        <p:nvSpPr>
          <p:cNvPr id="43012" name="Rectangle 3"/>
          <p:cNvSpPr>
            <a:spLocks noGrp="1" noChangeArrowheads="1"/>
          </p:cNvSpPr>
          <p:nvPr>
            <p:ph type="body" idx="1"/>
          </p:nvPr>
        </p:nvSpPr>
        <p:spPr>
          <a:noFill/>
          <a:ln/>
        </p:spPr>
        <p:txBody>
          <a:bodyPr/>
          <a:lstStyle/>
          <a:p>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ltGray">
          <a:xfrm>
            <a:off x="0" y="0"/>
            <a:ext cx="825500" cy="6858000"/>
          </a:xfrm>
          <a:prstGeom prst="rect">
            <a:avLst/>
          </a:prstGeom>
          <a:solidFill>
            <a:schemeClr val="tx2">
              <a:alpha val="50000"/>
            </a:schemeClr>
          </a:solidFill>
          <a:ln w="9525">
            <a:noFill/>
            <a:miter lim="800000"/>
            <a:headEnd/>
            <a:tailEnd/>
          </a:ln>
        </p:spPr>
        <p:txBody>
          <a:bodyPr wrap="none" anchor="ctr"/>
          <a:lstStyle/>
          <a:p>
            <a:pPr>
              <a:defRPr/>
            </a:pPr>
            <a:endParaRPr lang="en-US"/>
          </a:p>
        </p:txBody>
      </p:sp>
      <p:sp>
        <p:nvSpPr>
          <p:cNvPr id="5" name="Rectangle 4"/>
          <p:cNvSpPr>
            <a:spLocks noChangeArrowheads="1"/>
          </p:cNvSpPr>
          <p:nvPr/>
        </p:nvSpPr>
        <p:spPr bwMode="ltGray">
          <a:xfrm>
            <a:off x="0" y="3543300"/>
            <a:ext cx="3343275" cy="122238"/>
          </a:xfrm>
          <a:prstGeom prst="rect">
            <a:avLst/>
          </a:prstGeom>
          <a:solidFill>
            <a:schemeClr val="bg2">
              <a:alpha val="50000"/>
            </a:schemeClr>
          </a:solidFill>
          <a:ln w="9525">
            <a:noFill/>
            <a:miter lim="800000"/>
            <a:headEnd/>
            <a:tailEnd/>
          </a:ln>
        </p:spPr>
        <p:txBody>
          <a:bodyPr wrap="none" anchor="ctr"/>
          <a:lstStyle/>
          <a:p>
            <a:pPr>
              <a:defRPr/>
            </a:pPr>
            <a:endParaRPr lang="en-US"/>
          </a:p>
        </p:txBody>
      </p:sp>
      <p:sp>
        <p:nvSpPr>
          <p:cNvPr id="3075" name="Rectangle 3"/>
          <p:cNvSpPr>
            <a:spLocks noGrp="1" noChangeArrowheads="1"/>
          </p:cNvSpPr>
          <p:nvPr>
            <p:ph type="ctrTitle"/>
          </p:nvPr>
        </p:nvSpPr>
        <p:spPr>
          <a:xfrm>
            <a:off x="685800" y="2133600"/>
            <a:ext cx="7772400" cy="1143000"/>
          </a:xfrm>
        </p:spPr>
        <p:txBody>
          <a:bodyPr/>
          <a:lstStyle>
            <a:lvl1pPr>
              <a:defRPr/>
            </a:lvl1pPr>
          </a:lstStyle>
          <a:p>
            <a:r>
              <a:rPr lang="en-US" altLang="en-US"/>
              <a:t>Click to edit Master title style</a:t>
            </a:r>
          </a:p>
        </p:txBody>
      </p:sp>
      <p:sp>
        <p:nvSpPr>
          <p:cNvPr id="3076" name="Rectangle 4"/>
          <p:cNvSpPr>
            <a:spLocks noGrp="1" noChangeArrowheads="1"/>
          </p:cNvSpPr>
          <p:nvPr>
            <p:ph type="subTitle" idx="1"/>
          </p:nvPr>
        </p:nvSpPr>
        <p:spPr>
          <a:xfrm>
            <a:off x="1447800" y="3886200"/>
            <a:ext cx="6400800" cy="1752600"/>
          </a:xfrm>
        </p:spPr>
        <p:txBody>
          <a:bodyPr/>
          <a:lstStyle>
            <a:lvl1pPr marL="0" indent="0" algn="ctr">
              <a:buFont typeface="Monotype Sorts" charset="2"/>
              <a:buNone/>
              <a:defRPr/>
            </a:lvl1pPr>
          </a:lstStyle>
          <a:p>
            <a:r>
              <a:rPr lang="en-US" altLang="en-US"/>
              <a:t>Click to edit Master subtitle style</a:t>
            </a:r>
          </a:p>
        </p:txBody>
      </p:sp>
      <p:sp>
        <p:nvSpPr>
          <p:cNvPr id="6" name="Rectangle 5"/>
          <p:cNvSpPr>
            <a:spLocks noGrp="1" noChangeArrowheads="1"/>
          </p:cNvSpPr>
          <p:nvPr>
            <p:ph type="dt" sz="half" idx="10"/>
          </p:nvPr>
        </p:nvSpPr>
        <p:spPr/>
        <p:txBody>
          <a:bodyPr/>
          <a:lstStyle>
            <a:lvl1pPr>
              <a:defRPr smtClean="0">
                <a:solidFill>
                  <a:srgbClr val="CCECFF"/>
                </a:solidFill>
              </a:defRPr>
            </a:lvl1pPr>
          </a:lstStyle>
          <a:p>
            <a:pPr>
              <a:defRPr/>
            </a:pPr>
            <a:endParaRPr lang="en-US" altLang="en-US"/>
          </a:p>
        </p:txBody>
      </p:sp>
      <p:sp>
        <p:nvSpPr>
          <p:cNvPr id="7" name="Rectangle 6"/>
          <p:cNvSpPr>
            <a:spLocks noGrp="1" noChangeArrowheads="1"/>
          </p:cNvSpPr>
          <p:nvPr>
            <p:ph type="ftr" sz="quarter" idx="11"/>
          </p:nvPr>
        </p:nvSpPr>
        <p:spPr/>
        <p:txBody>
          <a:bodyPr/>
          <a:lstStyle>
            <a:lvl1pPr>
              <a:defRPr smtClean="0">
                <a:solidFill>
                  <a:srgbClr val="CCECFF"/>
                </a:solidFill>
              </a:defRPr>
            </a:lvl1pPr>
          </a:lstStyle>
          <a:p>
            <a:pPr>
              <a:defRPr/>
            </a:pPr>
            <a:endParaRPr lang="en-US" altLang="en-US"/>
          </a:p>
        </p:txBody>
      </p:sp>
      <p:sp>
        <p:nvSpPr>
          <p:cNvPr id="8" name="Rectangle 7"/>
          <p:cNvSpPr>
            <a:spLocks noGrp="1" noChangeArrowheads="1"/>
          </p:cNvSpPr>
          <p:nvPr>
            <p:ph type="sldNum" sz="quarter" idx="12"/>
          </p:nvPr>
        </p:nvSpPr>
        <p:spPr/>
        <p:txBody>
          <a:bodyPr/>
          <a:lstStyle>
            <a:lvl1pPr>
              <a:defRPr smtClean="0">
                <a:solidFill>
                  <a:srgbClr val="CCECFF"/>
                </a:solidFill>
              </a:defRPr>
            </a:lvl1pPr>
          </a:lstStyle>
          <a:p>
            <a:pPr>
              <a:defRPr/>
            </a:pPr>
            <a:fld id="{C35B2496-4CFD-4E41-BA91-3127E4CCE784}" type="slidenum">
              <a:rPr lang="en-US" altLang="en-US"/>
              <a:pPr>
                <a:defRPr/>
              </a:pPr>
              <a:t>‹#›</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1"/>
                            </p:stCondLst>
                            <p:childTnLst>
                              <p:par>
                                <p:cTn id="9" presetID="22" presetClass="entr" presetSubtype="2" fill="hold" grpId="0" nodeType="afterEffect">
                                  <p:stCondLst>
                                    <p:cond delay="2"/>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FD11C26-1B71-47A8-9BC2-79E81861B841}"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0800" y="4572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4572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C5BCB02-3F35-4A3D-BD4B-86A773B86F1C}"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C2DB6A1-1EEC-4C97-B51C-B1C6DED4FABD}"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441B812-1A3C-46B3-9841-099CCB47593C}"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2FF28DAC-ED99-4730-8E31-38DDE43632B2}"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5601F15-9F62-4C37-8F44-503CB0613930}"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8484C8FD-6D0F-4019-820F-625FC7CB604C}"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D43D23FC-ECA6-4335-9E3B-D5A90DCA30FE}"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9F3C634A-FB5E-4814-AC01-DC1E79AEAAD3}"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11E1EE4-174D-4D6D-B370-5935BA39F788}"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91E2298-5C4B-4368-87E9-30C9E3A24E14}"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28600" y="4572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smtClean="0"/>
            </a:lvl1pPr>
          </a:lstStyle>
          <a:p>
            <a:pPr>
              <a:defRPr/>
            </a:pPr>
            <a:endParaRPr lang="en-US" altLang="en-US"/>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smtClean="0"/>
            </a:lvl1pPr>
          </a:lstStyle>
          <a:p>
            <a:pPr>
              <a:defRPr/>
            </a:pPr>
            <a:endParaRPr lang="en-US" altLang="en-US"/>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smtClean="0"/>
            </a:lvl1pPr>
          </a:lstStyle>
          <a:p>
            <a:pPr>
              <a:defRPr/>
            </a:pPr>
            <a:fld id="{1902072F-F54D-40DB-9815-8C60CD63DA33}" type="slidenum">
              <a:rPr lang="en-US" altLang="en-US"/>
              <a:pPr>
                <a:defRPr/>
              </a:pPr>
              <a:t>‹#›</a:t>
            </a:fld>
            <a:endParaRPr lang="en-US" altLang="en-US"/>
          </a:p>
        </p:txBody>
      </p:sp>
      <p:sp>
        <p:nvSpPr>
          <p:cNvPr id="2055" name="Rectangle 7"/>
          <p:cNvSpPr>
            <a:spLocks noChangeArrowheads="1"/>
          </p:cNvSpPr>
          <p:nvPr/>
        </p:nvSpPr>
        <p:spPr bwMode="gray">
          <a:xfrm>
            <a:off x="0" y="1638300"/>
            <a:ext cx="3343275" cy="122238"/>
          </a:xfrm>
          <a:prstGeom prst="rect">
            <a:avLst/>
          </a:prstGeom>
          <a:solidFill>
            <a:schemeClr val="bg2">
              <a:alpha val="50000"/>
            </a:schemeClr>
          </a:solidFill>
          <a:ln w="9525">
            <a:noFill/>
            <a:miter lim="800000"/>
            <a:headEnd/>
            <a:tailEnd/>
          </a:ln>
        </p:spPr>
        <p:txBody>
          <a:bodyPr wrap="none" anchor="ctr"/>
          <a:lstStyle/>
          <a:p>
            <a:pPr>
              <a:defRPr/>
            </a:pPr>
            <a:endParaRPr lang="en-US"/>
          </a:p>
        </p:txBody>
      </p:sp>
    </p:spTree>
  </p:cSld>
  <p:clrMap bg1="dk2" tx1="lt1" bg2="dk1" tx2="lt2" accent1="accent1" accent2="accent2" accent3="accent3" accent4="accent4" accent5="accent5" accent6="accent6" hlink="hlink" folHlink="folHlink"/>
  <p:sldLayoutIdLst>
    <p:sldLayoutId id="2147483674"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
                                  </p:stCondLst>
                                  <p:childTnLst>
                                    <p:set>
                                      <p:cBhvr>
                                        <p:cTn id="6" dur="1" fill="hold">
                                          <p:stCondLst>
                                            <p:cond delay="0"/>
                                          </p:stCondLst>
                                        </p:cTn>
                                        <p:tgtEl>
                                          <p:spTgt spid="2055"/>
                                        </p:tgtEl>
                                        <p:attrNameLst>
                                          <p:attrName>style.visibility</p:attrName>
                                        </p:attrNameLst>
                                      </p:cBhvr>
                                      <p:to>
                                        <p:strVal val="visible"/>
                                      </p:to>
                                    </p:set>
                                    <p:animEffect transition="in" filter="wipe(right)">
                                      <p:cBhvr>
                                        <p:cTn id="7"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animBg="1"/>
    </p:bldLst>
  </p:timing>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5pPr>
      <a:lvl6pPr marL="4572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6pPr>
      <a:lvl7pPr marL="9144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7pPr>
      <a:lvl8pPr marL="13716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8pPr>
      <a:lvl9pPr marL="18288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Verdana" pitchFamily="34" charset="0"/>
        </a:defRPr>
      </a:lvl9pPr>
    </p:titleStyle>
    <p:bodyStyle>
      <a:lvl1pPr marL="342900" indent="-342900" algn="l" rtl="0" eaLnBrk="0" fontAlgn="base" hangingPunct="0">
        <a:spcBef>
          <a:spcPct val="20000"/>
        </a:spcBef>
        <a:spcAft>
          <a:spcPct val="0"/>
        </a:spcAft>
        <a:buClr>
          <a:schemeClr val="folHlink"/>
        </a:buClr>
        <a:buSzPct val="75000"/>
        <a:buFont typeface="Monotype Sorts"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Monotype Sorts" charset="2"/>
        <a:buChar char="n"/>
        <a:defRPr kumimoji="1"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5pPr>
      <a:lvl6pPr marL="25146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6pPr>
      <a:lvl7pPr marL="29718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7pPr>
      <a:lvl8pPr marL="34290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8pPr>
      <a:lvl9pPr marL="38862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5122" name="Picture 2" descr="wwr103"/>
          <p:cNvPicPr>
            <a:picLocks noChangeAspect="1" noChangeArrowheads="1"/>
          </p:cNvPicPr>
          <p:nvPr/>
        </p:nvPicPr>
        <p:blipFill>
          <a:blip r:embed="rId3" cstate="print"/>
          <a:srcRect/>
          <a:stretch>
            <a:fillRect/>
          </a:stretch>
        </p:blipFill>
        <p:spPr bwMode="auto">
          <a:xfrm>
            <a:off x="34925" y="0"/>
            <a:ext cx="4826000" cy="3341688"/>
          </a:xfrm>
          <a:prstGeom prst="rect">
            <a:avLst/>
          </a:prstGeom>
          <a:noFill/>
          <a:ln w="9525">
            <a:noFill/>
            <a:miter lim="800000"/>
            <a:headEnd/>
            <a:tailEnd/>
          </a:ln>
        </p:spPr>
      </p:pic>
      <p:pic>
        <p:nvPicPr>
          <p:cNvPr id="5123" name="Picture 4" descr="wwr105"/>
          <p:cNvPicPr>
            <a:picLocks noChangeAspect="1" noChangeArrowheads="1"/>
          </p:cNvPicPr>
          <p:nvPr/>
        </p:nvPicPr>
        <p:blipFill>
          <a:blip r:embed="rId4" cstate="print"/>
          <a:srcRect/>
          <a:stretch>
            <a:fillRect/>
          </a:stretch>
        </p:blipFill>
        <p:spPr bwMode="auto">
          <a:xfrm>
            <a:off x="3708400" y="3108325"/>
            <a:ext cx="5472113" cy="3776663"/>
          </a:xfrm>
          <a:prstGeom prst="rect">
            <a:avLst/>
          </a:prstGeom>
          <a:noFill/>
          <a:ln w="9525">
            <a:noFill/>
            <a:miter lim="800000"/>
            <a:headEnd/>
            <a:tailEnd/>
          </a:ln>
        </p:spPr>
      </p:pic>
      <p:sp>
        <p:nvSpPr>
          <p:cNvPr id="5124" name="Text Box 5"/>
          <p:cNvSpPr txBox="1">
            <a:spLocks noChangeArrowheads="1"/>
          </p:cNvSpPr>
          <p:nvPr/>
        </p:nvSpPr>
        <p:spPr bwMode="auto">
          <a:xfrm>
            <a:off x="1455738" y="4757738"/>
            <a:ext cx="1548822" cy="461665"/>
          </a:xfrm>
          <a:prstGeom prst="rect">
            <a:avLst/>
          </a:prstGeom>
          <a:noFill/>
          <a:ln w="9525">
            <a:noFill/>
            <a:miter lim="800000"/>
            <a:headEnd/>
            <a:tailEnd/>
          </a:ln>
        </p:spPr>
        <p:txBody>
          <a:bodyPr wrap="none">
            <a:spAutoFit/>
          </a:bodyPr>
          <a:lstStyle/>
          <a:p>
            <a:r>
              <a:rPr lang="en-ZA" b="1" dirty="0">
                <a:solidFill>
                  <a:srgbClr val="C00000"/>
                </a:solidFill>
                <a:latin typeface="Verdana" pitchFamily="34" charset="0"/>
              </a:rPr>
              <a:t>To </a:t>
            </a:r>
            <a:r>
              <a:rPr lang="en-ZA" b="1" dirty="0" smtClean="0">
                <a:solidFill>
                  <a:srgbClr val="C00000"/>
                </a:solidFill>
                <a:latin typeface="Verdana" pitchFamily="34" charset="0"/>
              </a:rPr>
              <a:t>this?</a:t>
            </a:r>
            <a:endParaRPr lang="en-ZA" b="1" dirty="0">
              <a:solidFill>
                <a:srgbClr val="C00000"/>
              </a:solidFill>
              <a:latin typeface="Verdana" pitchFamily="34" charset="0"/>
            </a:endParaRPr>
          </a:p>
        </p:txBody>
      </p:sp>
      <p:sp>
        <p:nvSpPr>
          <p:cNvPr id="5125" name="Text Box 6"/>
          <p:cNvSpPr txBox="1">
            <a:spLocks noChangeArrowheads="1"/>
          </p:cNvSpPr>
          <p:nvPr/>
        </p:nvSpPr>
        <p:spPr bwMode="auto">
          <a:xfrm>
            <a:off x="5049838" y="260350"/>
            <a:ext cx="3940502" cy="461665"/>
          </a:xfrm>
          <a:prstGeom prst="rect">
            <a:avLst/>
          </a:prstGeom>
          <a:noFill/>
          <a:ln w="9525">
            <a:noFill/>
            <a:miter lim="800000"/>
            <a:headEnd/>
            <a:tailEnd/>
          </a:ln>
        </p:spPr>
        <p:txBody>
          <a:bodyPr wrap="none">
            <a:spAutoFit/>
          </a:bodyPr>
          <a:lstStyle/>
          <a:p>
            <a:r>
              <a:rPr lang="en-ZA" dirty="0" smtClean="0">
                <a:solidFill>
                  <a:srgbClr val="C00000"/>
                </a:solidFill>
                <a:latin typeface="Arial" charset="0"/>
              </a:rPr>
              <a:t>How did we get form this</a:t>
            </a:r>
            <a:r>
              <a:rPr lang="en-ZA" dirty="0" smtClean="0">
                <a:solidFill>
                  <a:srgbClr val="C00000"/>
                </a:solidFill>
              </a:rPr>
              <a:t> </a:t>
            </a:r>
            <a:r>
              <a:rPr lang="en-ZA" dirty="0">
                <a:solidFill>
                  <a:srgbClr val="C00000"/>
                </a:solidFill>
              </a:rPr>
              <a: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593725" y="1946275"/>
            <a:ext cx="184150" cy="457200"/>
          </a:xfrm>
          <a:prstGeom prst="rect">
            <a:avLst/>
          </a:prstGeom>
          <a:noFill/>
          <a:ln w="9525">
            <a:noFill/>
            <a:miter lim="800000"/>
            <a:headEnd/>
            <a:tailEnd/>
          </a:ln>
        </p:spPr>
        <p:txBody>
          <a:bodyPr wrap="none">
            <a:spAutoFit/>
          </a:bodyPr>
          <a:lstStyle/>
          <a:p>
            <a:endParaRPr lang="en-GB"/>
          </a:p>
        </p:txBody>
      </p:sp>
      <p:pic>
        <p:nvPicPr>
          <p:cNvPr id="17411" name="Picture 6" descr="C03F03"/>
          <p:cNvPicPr>
            <a:picLocks noChangeAspect="1" noChangeArrowheads="1"/>
          </p:cNvPicPr>
          <p:nvPr/>
        </p:nvPicPr>
        <p:blipFill>
          <a:blip r:embed="rId3" cstate="print"/>
          <a:srcRect/>
          <a:stretch>
            <a:fillRect/>
          </a:stretch>
        </p:blipFill>
        <p:spPr bwMode="auto">
          <a:xfrm>
            <a:off x="0" y="0"/>
            <a:ext cx="4405313" cy="6478588"/>
          </a:xfrm>
          <a:prstGeom prst="rect">
            <a:avLst/>
          </a:prstGeom>
          <a:noFill/>
          <a:ln w="9525">
            <a:noFill/>
            <a:miter lim="800000"/>
            <a:headEnd/>
            <a:tailEnd/>
          </a:ln>
        </p:spPr>
      </p:pic>
      <p:pic>
        <p:nvPicPr>
          <p:cNvPr id="17412" name="Picture 7" descr="wwr101"/>
          <p:cNvPicPr>
            <a:picLocks noChangeAspect="1" noChangeArrowheads="1"/>
          </p:cNvPicPr>
          <p:nvPr/>
        </p:nvPicPr>
        <p:blipFill>
          <a:blip r:embed="rId4" cstate="print"/>
          <a:srcRect/>
          <a:stretch>
            <a:fillRect/>
          </a:stretch>
        </p:blipFill>
        <p:spPr bwMode="auto">
          <a:xfrm>
            <a:off x="4427538" y="0"/>
            <a:ext cx="4767262" cy="6165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2166" name="Rectangle 6"/>
          <p:cNvSpPr>
            <a:spLocks noGrp="1" noChangeArrowheads="1"/>
          </p:cNvSpPr>
          <p:nvPr>
            <p:ph type="title"/>
          </p:nvPr>
        </p:nvSpPr>
        <p:spPr/>
        <p:txBody>
          <a:bodyPr/>
          <a:lstStyle/>
          <a:p>
            <a:pPr>
              <a:defRPr/>
            </a:pPr>
            <a:endParaRPr lang="en-ZA">
              <a:effectLst>
                <a:outerShdw blurRad="38100" dist="38100" dir="2700000" algn="tl">
                  <a:srgbClr val="C0C0C0"/>
                </a:outerShdw>
              </a:effectLst>
            </a:endParaRPr>
          </a:p>
        </p:txBody>
      </p:sp>
      <p:sp>
        <p:nvSpPr>
          <p:cNvPr id="18435" name="Rectangle 3"/>
          <p:cNvSpPr>
            <a:spLocks noGrp="1" noChangeArrowheads="1"/>
          </p:cNvSpPr>
          <p:nvPr>
            <p:ph type="body" sz="half" idx="1"/>
          </p:nvPr>
        </p:nvSpPr>
        <p:spPr>
          <a:xfrm>
            <a:off x="323850" y="180975"/>
            <a:ext cx="8820150" cy="1879600"/>
          </a:xfrm>
        </p:spPr>
        <p:txBody>
          <a:bodyPr/>
          <a:lstStyle/>
          <a:p>
            <a:pPr marL="0" indent="0">
              <a:buClr>
                <a:srgbClr val="FFFF00"/>
              </a:buClr>
              <a:buNone/>
            </a:pPr>
            <a:r>
              <a:rPr lang="en-US" altLang="en-US" sz="2400" b="1" dirty="0" smtClean="0">
                <a:solidFill>
                  <a:srgbClr val="C00000"/>
                </a:solidFill>
                <a:effectLst/>
              </a:rPr>
              <a:t>As basaltic rocks crystallize, some minerals align themselves with Earth’s magnetic field, as it exists at that time, imparting a permanent magnetic field, called paleomagnetism, to the rock.</a:t>
            </a:r>
          </a:p>
          <a:p>
            <a:pPr marL="0" indent="0">
              <a:buClr>
                <a:srgbClr val="FFFF00"/>
              </a:buClr>
              <a:buNone/>
            </a:pPr>
            <a:endParaRPr lang="en-US" altLang="en-US" sz="2400" b="1" dirty="0" smtClean="0">
              <a:solidFill>
                <a:srgbClr val="C00000"/>
              </a:solidFill>
              <a:effectLst/>
            </a:endParaRPr>
          </a:p>
        </p:txBody>
      </p:sp>
      <p:pic>
        <p:nvPicPr>
          <p:cNvPr id="18436" name="Picture 5" descr="C03F04b"/>
          <p:cNvPicPr>
            <a:picLocks noGrp="1" noChangeAspect="1" noChangeArrowheads="1"/>
          </p:cNvPicPr>
          <p:nvPr>
            <p:ph sz="half" idx="2"/>
          </p:nvPr>
        </p:nvPicPr>
        <p:blipFill>
          <a:blip r:embed="rId3" cstate="print"/>
          <a:srcRect/>
          <a:stretch>
            <a:fillRect/>
          </a:stretch>
        </p:blipFill>
        <p:spPr>
          <a:xfrm>
            <a:off x="1857375" y="1984375"/>
            <a:ext cx="6480175" cy="4873625"/>
          </a:xfr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28600" y="457200"/>
            <a:ext cx="8735888" cy="1143000"/>
          </a:xfrm>
        </p:spPr>
        <p:txBody>
          <a:bodyPr/>
          <a:lstStyle/>
          <a:p>
            <a:pPr algn="l">
              <a:defRPr/>
            </a:pPr>
            <a:r>
              <a:rPr lang="en-US" altLang="en-US" sz="2800" b="1" dirty="0">
                <a:solidFill>
                  <a:srgbClr val="000000"/>
                </a:solidFill>
                <a:effectLst/>
              </a:rPr>
              <a:t>Because of their paleomagnetism, rocks of the sea floor influence the magnetic field recorded by magnetometers.</a:t>
            </a:r>
          </a:p>
        </p:txBody>
      </p:sp>
      <p:sp>
        <p:nvSpPr>
          <p:cNvPr id="61443" name="Rectangle 3"/>
          <p:cNvSpPr>
            <a:spLocks noGrp="1" noChangeArrowheads="1"/>
          </p:cNvSpPr>
          <p:nvPr>
            <p:ph type="body" sz="half" idx="1"/>
          </p:nvPr>
        </p:nvSpPr>
        <p:spPr>
          <a:xfrm>
            <a:off x="250825" y="1981200"/>
            <a:ext cx="4244975" cy="4114800"/>
          </a:xfrm>
        </p:spPr>
        <p:txBody>
          <a:bodyPr/>
          <a:lstStyle/>
          <a:p>
            <a:pPr marL="0" indent="0">
              <a:buClr>
                <a:srgbClr val="FFFF00"/>
              </a:buClr>
              <a:buNone/>
              <a:defRPr/>
            </a:pPr>
            <a:r>
              <a:rPr lang="en-US" altLang="en-US" sz="2000" b="1" dirty="0">
                <a:solidFill>
                  <a:srgbClr val="C00000"/>
                </a:solidFill>
                <a:effectLst/>
              </a:rPr>
              <a:t>Normal polarity = stronger, positive magnetic field.</a:t>
            </a:r>
          </a:p>
          <a:p>
            <a:pPr marL="0" indent="0">
              <a:buClr>
                <a:srgbClr val="FFFF00"/>
              </a:buClr>
              <a:buNone/>
              <a:defRPr/>
            </a:pPr>
            <a:endParaRPr lang="en-US" altLang="en-US" sz="2000" b="1" dirty="0">
              <a:solidFill>
                <a:srgbClr val="C00000"/>
              </a:solidFill>
              <a:effectLst/>
            </a:endParaRPr>
          </a:p>
          <a:p>
            <a:pPr marL="0" indent="0">
              <a:buClr>
                <a:srgbClr val="FFFF00"/>
              </a:buClr>
              <a:buNone/>
              <a:defRPr/>
            </a:pPr>
            <a:r>
              <a:rPr lang="en-US" altLang="en-US" sz="2000" b="1" dirty="0">
                <a:solidFill>
                  <a:srgbClr val="C00000"/>
                </a:solidFill>
                <a:effectLst/>
              </a:rPr>
              <a:t>Abnormal polarity = weaker, negative field</a:t>
            </a:r>
          </a:p>
        </p:txBody>
      </p:sp>
      <p:pic>
        <p:nvPicPr>
          <p:cNvPr id="19460" name="Picture 4" descr="C03F05a"/>
          <p:cNvPicPr>
            <a:picLocks noChangeAspect="1" noChangeArrowheads="1"/>
          </p:cNvPicPr>
          <p:nvPr/>
        </p:nvPicPr>
        <p:blipFill>
          <a:blip r:embed="rId3" cstate="print"/>
          <a:srcRect/>
          <a:stretch>
            <a:fillRect/>
          </a:stretch>
        </p:blipFill>
        <p:spPr bwMode="auto">
          <a:xfrm>
            <a:off x="4876800" y="1460500"/>
            <a:ext cx="3990975" cy="5137150"/>
          </a:xfrm>
          <a:prstGeom prst="rect">
            <a:avLst/>
          </a:prstGeom>
          <a:noFill/>
          <a:ln w="9525">
            <a:noFill/>
            <a:miter lim="800000"/>
            <a:headEnd/>
            <a:tailEnd/>
          </a:ln>
        </p:spPr>
      </p:pic>
      <p:sp>
        <p:nvSpPr>
          <p:cNvPr id="19461" name="Rectangle 5"/>
          <p:cNvSpPr>
            <a:spLocks noChangeArrowheads="1"/>
          </p:cNvSpPr>
          <p:nvPr/>
        </p:nvSpPr>
        <p:spPr bwMode="auto">
          <a:xfrm>
            <a:off x="250825" y="4149725"/>
            <a:ext cx="4510088" cy="1569660"/>
          </a:xfrm>
          <a:prstGeom prst="rect">
            <a:avLst/>
          </a:prstGeom>
          <a:noFill/>
          <a:ln w="9525">
            <a:noFill/>
            <a:miter lim="800000"/>
            <a:headEnd/>
            <a:tailEnd/>
          </a:ln>
        </p:spPr>
        <p:txBody>
          <a:bodyPr>
            <a:spAutoFit/>
          </a:bodyPr>
          <a:lstStyle/>
          <a:p>
            <a:r>
              <a:rPr kumimoji="1" lang="en-US" altLang="en-US" b="1" dirty="0">
                <a:solidFill>
                  <a:srgbClr val="000000"/>
                </a:solidFill>
                <a:latin typeface="Arial" charset="0"/>
              </a:rPr>
              <a:t>Rocks forming at the ridge crest record the magnetism existing at the time they solidify – crystal structure.</a:t>
            </a:r>
            <a:endParaRPr kumimoji="1" lang="en-ZA" b="1" dirty="0">
              <a:solidFill>
                <a:srgbClr val="000000"/>
              </a:solidFill>
              <a:latin typeface="Arial" charset="0"/>
            </a:endParaRPr>
          </a:p>
        </p:txBody>
      </p:sp>
      <p:sp>
        <p:nvSpPr>
          <p:cNvPr id="7" name="Content Placeholder 6"/>
          <p:cNvSpPr>
            <a:spLocks noGrp="1"/>
          </p:cNvSpPr>
          <p:nvPr>
            <p:ph sz="half" idx="2"/>
          </p:nvPr>
        </p:nvSpPr>
        <p:spPr/>
        <p:txBody>
          <a:bodyPr/>
          <a:lstStyle/>
          <a:p>
            <a:pPr>
              <a:defRPr/>
            </a:pP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0482" name="Picture 6" descr="C03F05b"/>
          <p:cNvPicPr>
            <a:picLocks noGrp="1" noChangeAspect="1" noChangeArrowheads="1"/>
          </p:cNvPicPr>
          <p:nvPr>
            <p:ph sz="half" idx="2"/>
          </p:nvPr>
        </p:nvPicPr>
        <p:blipFill>
          <a:blip r:embed="rId3" cstate="print"/>
          <a:srcRect t="72032"/>
          <a:stretch>
            <a:fillRect/>
          </a:stretch>
        </p:blipFill>
        <p:spPr>
          <a:xfrm>
            <a:off x="539552" y="2000250"/>
            <a:ext cx="8377436" cy="1714500"/>
          </a:xfrm>
          <a:noFill/>
        </p:spPr>
      </p:pic>
      <p:sp>
        <p:nvSpPr>
          <p:cNvPr id="20485" name="TextBox 8"/>
          <p:cNvSpPr txBox="1">
            <a:spLocks noChangeArrowheads="1"/>
          </p:cNvSpPr>
          <p:nvPr/>
        </p:nvSpPr>
        <p:spPr bwMode="auto">
          <a:xfrm>
            <a:off x="4071938" y="5286375"/>
            <a:ext cx="4554452" cy="461665"/>
          </a:xfrm>
          <a:prstGeom prst="rect">
            <a:avLst/>
          </a:prstGeom>
          <a:noFill/>
          <a:ln w="9525">
            <a:noFill/>
            <a:miter lim="800000"/>
            <a:headEnd/>
            <a:tailEnd/>
          </a:ln>
        </p:spPr>
        <p:txBody>
          <a:bodyPr wrap="none">
            <a:spAutoFit/>
          </a:bodyPr>
          <a:lstStyle/>
          <a:p>
            <a:r>
              <a:rPr lang="en-US" b="1" dirty="0">
                <a:solidFill>
                  <a:srgbClr val="000000"/>
                </a:solidFill>
              </a:rPr>
              <a:t>So how does the polarity change?</a:t>
            </a:r>
          </a:p>
        </p:txBody>
      </p:sp>
      <p:sp>
        <p:nvSpPr>
          <p:cNvPr id="2" name="TextBox 1"/>
          <p:cNvSpPr txBox="1"/>
          <p:nvPr/>
        </p:nvSpPr>
        <p:spPr>
          <a:xfrm>
            <a:off x="323528" y="3980494"/>
            <a:ext cx="8336385" cy="1569660"/>
          </a:xfrm>
          <a:prstGeom prst="rect">
            <a:avLst/>
          </a:prstGeom>
          <a:noFill/>
        </p:spPr>
        <p:txBody>
          <a:bodyPr wrap="none" rtlCol="0">
            <a:spAutoFit/>
          </a:bodyPr>
          <a:lstStyle/>
          <a:p>
            <a:pPr>
              <a:defRPr/>
            </a:pPr>
            <a:r>
              <a:rPr lang="en-US" b="1" dirty="0">
                <a:solidFill>
                  <a:srgbClr val="000000"/>
                </a:solidFill>
              </a:rPr>
              <a:t>The spreading rate of the north Atlantic Ocean is ~ 25 mm/</a:t>
            </a:r>
            <a:r>
              <a:rPr lang="en-US" b="1" dirty="0" err="1">
                <a:solidFill>
                  <a:srgbClr val="000000"/>
                </a:solidFill>
              </a:rPr>
              <a:t>yr</a:t>
            </a:r>
            <a:r>
              <a:rPr lang="en-US" b="1" dirty="0">
                <a:solidFill>
                  <a:srgbClr val="000000"/>
                </a:solidFill>
              </a:rPr>
              <a:t>, </a:t>
            </a:r>
          </a:p>
          <a:p>
            <a:pPr>
              <a:defRPr/>
            </a:pPr>
            <a:endParaRPr lang="en-US" b="1" dirty="0">
              <a:solidFill>
                <a:srgbClr val="000000"/>
              </a:solidFill>
            </a:endParaRPr>
          </a:p>
          <a:p>
            <a:pPr>
              <a:defRPr/>
            </a:pPr>
            <a:r>
              <a:rPr lang="en-US" b="1" dirty="0">
                <a:solidFill>
                  <a:srgbClr val="000000"/>
                </a:solidFill>
              </a:rPr>
              <a:t>while in the Pacific region, it is 80–120 mm/yr.</a:t>
            </a:r>
          </a:p>
          <a:p>
            <a:endParaRPr lang="en-ZA" b="1" dirty="0">
              <a:solidFill>
                <a:srgbClr val="00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lf_spreading_rate (1).jpg"/>
          <p:cNvPicPr>
            <a:picLocks noChangeAspect="1"/>
          </p:cNvPicPr>
          <p:nvPr/>
        </p:nvPicPr>
        <p:blipFill>
          <a:blip r:embed="rId2" cstate="print"/>
          <a:stretch>
            <a:fillRect/>
          </a:stretch>
        </p:blipFill>
        <p:spPr>
          <a:xfrm>
            <a:off x="0" y="511237"/>
            <a:ext cx="9144000" cy="5835526"/>
          </a:xfrm>
          <a:prstGeom prst="rect">
            <a:avLst/>
          </a:prstGeom>
        </p:spPr>
      </p:pic>
    </p:spTree>
    <p:extLst>
      <p:ext uri="{BB962C8B-B14F-4D97-AF65-F5344CB8AC3E}">
        <p14:creationId xmlns:p14="http://schemas.microsoft.com/office/powerpoint/2010/main" val="2141993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3"/>
          <p:cNvSpPr>
            <a:spLocks noGrp="1" noChangeArrowheads="1"/>
          </p:cNvSpPr>
          <p:nvPr>
            <p:ph type="body" sz="half" idx="1"/>
          </p:nvPr>
        </p:nvSpPr>
        <p:spPr>
          <a:xfrm>
            <a:off x="0" y="649288"/>
            <a:ext cx="3810000" cy="6524625"/>
          </a:xfrm>
        </p:spPr>
        <p:txBody>
          <a:bodyPr/>
          <a:lstStyle/>
          <a:p>
            <a:pPr>
              <a:lnSpc>
                <a:spcPct val="90000"/>
              </a:lnSpc>
              <a:buFont typeface="Monotype Sorts" charset="2"/>
              <a:buNone/>
              <a:defRPr/>
            </a:pPr>
            <a:endParaRPr lang="en-ZA" sz="2000" b="1" dirty="0">
              <a:solidFill>
                <a:srgbClr val="FFFFFF"/>
              </a:solidFill>
              <a:effectLst/>
            </a:endParaRPr>
          </a:p>
          <a:p>
            <a:pPr>
              <a:lnSpc>
                <a:spcPct val="90000"/>
              </a:lnSpc>
              <a:defRPr/>
            </a:pPr>
            <a:r>
              <a:rPr lang="en-ZA" sz="2000" b="1" dirty="0">
                <a:solidFill>
                  <a:srgbClr val="FFFFFF"/>
                </a:solidFill>
                <a:effectLst/>
              </a:rPr>
              <a:t>Last </a:t>
            </a:r>
            <a:r>
              <a:rPr lang="en-ZA" sz="2000" b="1" dirty="0" smtClean="0">
                <a:solidFill>
                  <a:srgbClr val="FFFFFF"/>
                </a:solidFill>
                <a:effectLst/>
              </a:rPr>
              <a:t>100 </a:t>
            </a:r>
            <a:r>
              <a:rPr lang="en-ZA" sz="2000" b="1" dirty="0">
                <a:solidFill>
                  <a:srgbClr val="FFFFFF"/>
                </a:solidFill>
                <a:effectLst/>
              </a:rPr>
              <a:t>– 1000’s of years.</a:t>
            </a:r>
          </a:p>
          <a:p>
            <a:pPr>
              <a:lnSpc>
                <a:spcPct val="90000"/>
              </a:lnSpc>
              <a:defRPr/>
            </a:pPr>
            <a:r>
              <a:rPr lang="en-ZA" sz="2000" b="1" dirty="0">
                <a:solidFill>
                  <a:srgbClr val="FFFFFF"/>
                </a:solidFill>
                <a:effectLst/>
              </a:rPr>
              <a:t>Involve an extended decline in field strength followed by a rapid recovery after the new orientation has been established.</a:t>
            </a:r>
          </a:p>
          <a:p>
            <a:pPr>
              <a:lnSpc>
                <a:spcPct val="90000"/>
              </a:lnSpc>
              <a:defRPr/>
            </a:pPr>
            <a:endParaRPr lang="en-ZA" sz="2000" b="1" dirty="0">
              <a:solidFill>
                <a:srgbClr val="FFFFFF"/>
              </a:solidFill>
              <a:effectLst/>
            </a:endParaRPr>
          </a:p>
          <a:p>
            <a:pPr>
              <a:lnSpc>
                <a:spcPct val="90000"/>
              </a:lnSpc>
              <a:defRPr/>
            </a:pPr>
            <a:r>
              <a:rPr lang="en-ZA" sz="2000" b="1" dirty="0">
                <a:solidFill>
                  <a:srgbClr val="FFFFFF"/>
                </a:solidFill>
                <a:effectLst/>
              </a:rPr>
              <a:t>Causes </a:t>
            </a:r>
          </a:p>
          <a:p>
            <a:pPr lvl="1">
              <a:lnSpc>
                <a:spcPct val="90000"/>
              </a:lnSpc>
              <a:defRPr/>
            </a:pPr>
            <a:r>
              <a:rPr lang="en-ZA" sz="2000" b="1" dirty="0">
                <a:solidFill>
                  <a:srgbClr val="FFFFFF"/>
                </a:solidFill>
                <a:effectLst/>
              </a:rPr>
              <a:t>Instability in which the magnetic field</a:t>
            </a:r>
            <a:r>
              <a:rPr lang="en-ZA" sz="2000" b="1" dirty="0">
                <a:solidFill>
                  <a:srgbClr val="FFFFFF"/>
                </a:solidFill>
                <a:effectLst>
                  <a:outerShdw blurRad="38100" dist="38100" dir="2700000" algn="tl">
                    <a:srgbClr val="000066"/>
                  </a:outerShdw>
                </a:effectLst>
              </a:rPr>
              <a:t> flips over!</a:t>
            </a:r>
          </a:p>
          <a:p>
            <a:pPr lvl="1">
              <a:lnSpc>
                <a:spcPct val="90000"/>
              </a:lnSpc>
              <a:defRPr/>
            </a:pPr>
            <a:r>
              <a:rPr lang="en-ZA" sz="2000" b="1" dirty="0">
                <a:solidFill>
                  <a:srgbClr val="FFFFFF"/>
                </a:solidFill>
                <a:effectLst>
                  <a:outerShdw blurRad="38100" dist="38100" dir="2700000" algn="tl">
                    <a:srgbClr val="000066"/>
                  </a:outerShdw>
                </a:effectLst>
              </a:rPr>
              <a:t>Chaotic nature of the liquid metal in the earth’s core</a:t>
            </a:r>
          </a:p>
          <a:p>
            <a:pPr lvl="1">
              <a:lnSpc>
                <a:spcPct val="90000"/>
              </a:lnSpc>
              <a:defRPr/>
            </a:pPr>
            <a:r>
              <a:rPr lang="en-ZA" sz="2000" b="1" dirty="0">
                <a:solidFill>
                  <a:srgbClr val="FFFFFF"/>
                </a:solidFill>
                <a:effectLst>
                  <a:outerShdw blurRad="38100" dist="38100" dir="2700000" algn="tl">
                    <a:srgbClr val="000066"/>
                  </a:outerShdw>
                </a:effectLst>
              </a:rPr>
              <a:t>Links with solar magnetic field</a:t>
            </a:r>
          </a:p>
        </p:txBody>
      </p:sp>
      <p:pic>
        <p:nvPicPr>
          <p:cNvPr id="21507" name="Picture 4" descr="earth-magfield"/>
          <p:cNvPicPr>
            <a:picLocks noGrp="1" noChangeAspect="1" noChangeArrowheads="1"/>
          </p:cNvPicPr>
          <p:nvPr>
            <p:ph sz="half" idx="2"/>
          </p:nvPr>
        </p:nvPicPr>
        <p:blipFill>
          <a:blip r:embed="rId2" cstate="print"/>
          <a:srcRect/>
          <a:stretch>
            <a:fillRect/>
          </a:stretch>
        </p:blipFill>
        <p:spPr>
          <a:xfrm>
            <a:off x="3924300" y="1484313"/>
            <a:ext cx="5219700" cy="3914775"/>
          </a:xfrm>
          <a:noFill/>
        </p:spPr>
      </p:pic>
      <p:sp>
        <p:nvSpPr>
          <p:cNvPr id="21508" name="Text Box 7"/>
          <p:cNvSpPr txBox="1">
            <a:spLocks noChangeArrowheads="1"/>
          </p:cNvSpPr>
          <p:nvPr/>
        </p:nvSpPr>
        <p:spPr bwMode="auto">
          <a:xfrm>
            <a:off x="1619250" y="66675"/>
            <a:ext cx="7670800" cy="641350"/>
          </a:xfrm>
          <a:prstGeom prst="rect">
            <a:avLst/>
          </a:prstGeom>
          <a:noFill/>
          <a:ln w="9525">
            <a:noFill/>
            <a:miter lim="800000"/>
            <a:headEnd/>
            <a:tailEnd/>
          </a:ln>
        </p:spPr>
        <p:txBody>
          <a:bodyPr wrap="none">
            <a:spAutoFit/>
          </a:bodyPr>
          <a:lstStyle/>
          <a:p>
            <a:r>
              <a:rPr lang="en-ZA" sz="1800" b="1">
                <a:solidFill>
                  <a:srgbClr val="FFFF00"/>
                </a:solidFill>
              </a:rPr>
              <a:t>“model simulations reveal that compasses could start pointing south in mere </a:t>
            </a:r>
          </a:p>
          <a:p>
            <a:r>
              <a:rPr lang="en-ZA" sz="1800" b="1">
                <a:solidFill>
                  <a:srgbClr val="FFFF00"/>
                </a:solidFill>
              </a:rPr>
              <a:t>thousands of years!”</a:t>
            </a:r>
            <a:r>
              <a:rPr lang="en-ZA" sz="1800">
                <a:solidFill>
                  <a:srgbClr val="FFFF00"/>
                </a:solidFill>
              </a:rPr>
              <a:t>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14019" name="Rectangle 3"/>
          <p:cNvSpPr>
            <a:spLocks noGrp="1" noChangeArrowheads="1"/>
          </p:cNvSpPr>
          <p:nvPr>
            <p:ph type="body" sz="half" idx="1"/>
          </p:nvPr>
        </p:nvSpPr>
        <p:spPr>
          <a:xfrm>
            <a:off x="0" y="649288"/>
            <a:ext cx="3810000" cy="6524625"/>
          </a:xfrm>
        </p:spPr>
        <p:txBody>
          <a:bodyPr/>
          <a:lstStyle/>
          <a:p>
            <a:pPr>
              <a:lnSpc>
                <a:spcPct val="90000"/>
              </a:lnSpc>
              <a:buFont typeface="Monotype Sorts" charset="2"/>
              <a:buNone/>
              <a:defRPr/>
            </a:pPr>
            <a:endParaRPr lang="en-ZA" sz="2000" b="1" dirty="0">
              <a:solidFill>
                <a:srgbClr val="000000"/>
              </a:solidFill>
              <a:effectLst/>
            </a:endParaRPr>
          </a:p>
          <a:p>
            <a:pPr>
              <a:lnSpc>
                <a:spcPct val="90000"/>
              </a:lnSpc>
              <a:defRPr/>
            </a:pPr>
            <a:r>
              <a:rPr lang="en-ZA" sz="2000" b="1" dirty="0">
                <a:solidFill>
                  <a:srgbClr val="000000"/>
                </a:solidFill>
                <a:effectLst/>
              </a:rPr>
              <a:t>Last </a:t>
            </a:r>
            <a:r>
              <a:rPr lang="en-ZA" sz="2000" b="1" dirty="0" smtClean="0">
                <a:solidFill>
                  <a:srgbClr val="000000"/>
                </a:solidFill>
                <a:effectLst/>
              </a:rPr>
              <a:t>100 </a:t>
            </a:r>
            <a:r>
              <a:rPr lang="en-ZA" sz="2000" b="1" dirty="0">
                <a:solidFill>
                  <a:srgbClr val="000000"/>
                </a:solidFill>
                <a:effectLst/>
              </a:rPr>
              <a:t>– 1000’s of years.</a:t>
            </a:r>
          </a:p>
          <a:p>
            <a:pPr>
              <a:lnSpc>
                <a:spcPct val="90000"/>
              </a:lnSpc>
              <a:defRPr/>
            </a:pPr>
            <a:r>
              <a:rPr lang="en-ZA" sz="2000" b="1" dirty="0">
                <a:solidFill>
                  <a:srgbClr val="000000"/>
                </a:solidFill>
                <a:effectLst/>
              </a:rPr>
              <a:t>Involve an extended decline in field strength followed by a rapid recovery after the new orientation has been established.</a:t>
            </a:r>
          </a:p>
          <a:p>
            <a:pPr>
              <a:lnSpc>
                <a:spcPct val="90000"/>
              </a:lnSpc>
              <a:defRPr/>
            </a:pPr>
            <a:endParaRPr lang="en-ZA" sz="2000" b="1" dirty="0">
              <a:solidFill>
                <a:srgbClr val="000000"/>
              </a:solidFill>
              <a:effectLst/>
            </a:endParaRPr>
          </a:p>
          <a:p>
            <a:pPr>
              <a:lnSpc>
                <a:spcPct val="90000"/>
              </a:lnSpc>
              <a:defRPr/>
            </a:pPr>
            <a:r>
              <a:rPr lang="en-ZA" sz="2000" b="1" dirty="0">
                <a:solidFill>
                  <a:srgbClr val="000000"/>
                </a:solidFill>
                <a:effectLst/>
              </a:rPr>
              <a:t>Causes </a:t>
            </a:r>
          </a:p>
          <a:p>
            <a:pPr lvl="1">
              <a:lnSpc>
                <a:spcPct val="90000"/>
              </a:lnSpc>
              <a:defRPr/>
            </a:pPr>
            <a:r>
              <a:rPr lang="en-ZA" sz="2000" b="1" dirty="0">
                <a:solidFill>
                  <a:srgbClr val="000000"/>
                </a:solidFill>
                <a:effectLst/>
              </a:rPr>
              <a:t>Instability in which the magnetic field flips over!</a:t>
            </a:r>
          </a:p>
          <a:p>
            <a:pPr lvl="1">
              <a:lnSpc>
                <a:spcPct val="90000"/>
              </a:lnSpc>
              <a:defRPr/>
            </a:pPr>
            <a:r>
              <a:rPr lang="en-ZA" sz="2000" b="1" dirty="0">
                <a:solidFill>
                  <a:srgbClr val="000000"/>
                </a:solidFill>
                <a:effectLst/>
              </a:rPr>
              <a:t>Chaotic nature of the liquid metal in the earth’s core</a:t>
            </a:r>
          </a:p>
          <a:p>
            <a:pPr lvl="1">
              <a:lnSpc>
                <a:spcPct val="90000"/>
              </a:lnSpc>
              <a:defRPr/>
            </a:pPr>
            <a:r>
              <a:rPr lang="en-ZA" sz="2000" b="1" dirty="0">
                <a:solidFill>
                  <a:srgbClr val="000000"/>
                </a:solidFill>
                <a:effectLst/>
              </a:rPr>
              <a:t>Links with solar magnetic field</a:t>
            </a:r>
          </a:p>
        </p:txBody>
      </p:sp>
      <p:pic>
        <p:nvPicPr>
          <p:cNvPr id="22531" name="Picture 4" descr="earth-magfield"/>
          <p:cNvPicPr>
            <a:picLocks noGrp="1" noChangeAspect="1" noChangeArrowheads="1"/>
          </p:cNvPicPr>
          <p:nvPr>
            <p:ph sz="half" idx="2"/>
          </p:nvPr>
        </p:nvPicPr>
        <p:blipFill>
          <a:blip r:embed="rId2" cstate="print"/>
          <a:srcRect/>
          <a:stretch>
            <a:fillRect/>
          </a:stretch>
        </p:blipFill>
        <p:spPr>
          <a:xfrm>
            <a:off x="3924300" y="1484313"/>
            <a:ext cx="5219700" cy="3914775"/>
          </a:xfrm>
          <a:noFill/>
        </p:spPr>
      </p:pic>
      <p:sp>
        <p:nvSpPr>
          <p:cNvPr id="22532" name="Text Box 7"/>
          <p:cNvSpPr txBox="1">
            <a:spLocks noChangeArrowheads="1"/>
          </p:cNvSpPr>
          <p:nvPr/>
        </p:nvSpPr>
        <p:spPr bwMode="auto">
          <a:xfrm>
            <a:off x="1071563" y="0"/>
            <a:ext cx="8572500" cy="830263"/>
          </a:xfrm>
          <a:prstGeom prst="rect">
            <a:avLst/>
          </a:prstGeom>
          <a:noFill/>
          <a:ln w="9525">
            <a:noFill/>
            <a:miter lim="800000"/>
            <a:headEnd/>
            <a:tailEnd/>
          </a:ln>
        </p:spPr>
        <p:txBody>
          <a:bodyPr>
            <a:spAutoFit/>
          </a:bodyPr>
          <a:lstStyle/>
          <a:p>
            <a:r>
              <a:rPr lang="en-ZA" b="1" dirty="0">
                <a:solidFill>
                  <a:srgbClr val="000000"/>
                </a:solidFill>
              </a:rPr>
              <a:t>“model simulations reveal that compasses could start </a:t>
            </a:r>
          </a:p>
          <a:p>
            <a:r>
              <a:rPr lang="en-ZA" b="1" dirty="0">
                <a:solidFill>
                  <a:srgbClr val="000000"/>
                </a:solidFill>
              </a:rPr>
              <a:t>pointing south in mere  thousands of years!”</a:t>
            </a:r>
            <a:r>
              <a:rPr lang="en-ZA" dirty="0">
                <a:solidFill>
                  <a:srgbClr val="000000"/>
                </a:solidFill>
              </a:rPr>
              <a:t>  </a:t>
            </a:r>
          </a:p>
        </p:txBody>
      </p:sp>
      <p:pic>
        <p:nvPicPr>
          <p:cNvPr id="22533" name="Picture 1029" descr="wwr69"/>
          <p:cNvPicPr>
            <a:picLocks noChangeAspect="1" noChangeArrowheads="1"/>
          </p:cNvPicPr>
          <p:nvPr/>
        </p:nvPicPr>
        <p:blipFill>
          <a:blip r:embed="rId3" cstate="print"/>
          <a:srcRect/>
          <a:stretch>
            <a:fillRect/>
          </a:stretch>
        </p:blipFill>
        <p:spPr bwMode="auto">
          <a:xfrm>
            <a:off x="3929063" y="1071563"/>
            <a:ext cx="5160962"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pic>
        <p:nvPicPr>
          <p:cNvPr id="1026" name="Picture 2"/>
          <p:cNvPicPr>
            <a:picLocks noChangeAspect="1" noChangeArrowheads="1"/>
          </p:cNvPicPr>
          <p:nvPr/>
        </p:nvPicPr>
        <p:blipFill>
          <a:blip r:embed="rId2" cstate="print"/>
          <a:srcRect l="29528" t="27400" r="40000" b="36480"/>
          <a:stretch>
            <a:fillRect/>
          </a:stretch>
        </p:blipFill>
        <p:spPr bwMode="auto">
          <a:xfrm>
            <a:off x="0" y="0"/>
            <a:ext cx="7626942" cy="5085184"/>
          </a:xfrm>
          <a:prstGeom prst="rect">
            <a:avLst/>
          </a:prstGeom>
          <a:noFill/>
          <a:ln w="9525">
            <a:noFill/>
            <a:miter lim="800000"/>
            <a:headEnd/>
            <a:tailEnd/>
          </a:ln>
        </p:spPr>
      </p:pic>
      <p:sp>
        <p:nvSpPr>
          <p:cNvPr id="7" name="Content Placeholder 6"/>
          <p:cNvSpPr>
            <a:spLocks noGrp="1"/>
          </p:cNvSpPr>
          <p:nvPr>
            <p:ph sz="half" idx="2"/>
          </p:nvPr>
        </p:nvSpPr>
        <p:spPr/>
        <p:txBody>
          <a:bodyPr/>
          <a:lstStyle/>
          <a:p>
            <a:endParaRPr lang="en-US"/>
          </a:p>
        </p:txBody>
      </p:sp>
      <p:pic>
        <p:nvPicPr>
          <p:cNvPr id="8" name="Content Placeholder 5" descr="article-1359101-062A8E24000005DC-111_468x325.jpg"/>
          <p:cNvPicPr>
            <a:picLocks noChangeAspect="1"/>
          </p:cNvPicPr>
          <p:nvPr/>
        </p:nvPicPr>
        <p:blipFill>
          <a:blip r:embed="rId3" cstate="print"/>
          <a:stretch>
            <a:fillRect/>
          </a:stretch>
        </p:blipFill>
        <p:spPr bwMode="auto">
          <a:xfrm>
            <a:off x="3347864" y="2386885"/>
            <a:ext cx="5544616" cy="3850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Text Placeholder 2"/>
          <p:cNvSpPr>
            <a:spLocks noGrp="1"/>
          </p:cNvSpPr>
          <p:nvPr>
            <p:ph type="body" sz="half" idx="1"/>
          </p:nvPr>
        </p:nvSpPr>
        <p:spPr/>
        <p:txBody>
          <a:bodyPr/>
          <a:lstStyle/>
          <a:p>
            <a:pPr>
              <a:defRPr/>
            </a:pPr>
            <a:endParaRPr lang="en-US"/>
          </a:p>
        </p:txBody>
      </p:sp>
      <p:pic>
        <p:nvPicPr>
          <p:cNvPr id="23556" name="Content Placeholder 4" descr="1000px-Oceanic_spreading_svg.png"/>
          <p:cNvPicPr>
            <a:picLocks noGrp="1" noChangeAspect="1"/>
          </p:cNvPicPr>
          <p:nvPr>
            <p:ph sz="half" idx="2"/>
          </p:nvPr>
        </p:nvPicPr>
        <p:blipFill>
          <a:blip r:embed="rId2" cstate="print"/>
          <a:srcRect/>
          <a:stretch>
            <a:fillRect/>
          </a:stretch>
        </p:blipFill>
        <p:spPr>
          <a:xfrm>
            <a:off x="857250" y="428625"/>
            <a:ext cx="7524750" cy="5643563"/>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13317" name="Picture 5" descr="FG03_15"/>
          <p:cNvPicPr>
            <a:picLocks noChangeAspect="1" noChangeArrowheads="1"/>
          </p:cNvPicPr>
          <p:nvPr/>
        </p:nvPicPr>
        <p:blipFill>
          <a:blip r:embed="rId3" cstate="print"/>
          <a:srcRect b="3615"/>
          <a:stretch>
            <a:fillRect/>
          </a:stretch>
        </p:blipFill>
        <p:spPr bwMode="auto">
          <a:xfrm>
            <a:off x="3621088" y="457200"/>
            <a:ext cx="5370512" cy="6096000"/>
          </a:xfrm>
          <a:prstGeom prst="rect">
            <a:avLst/>
          </a:prstGeom>
          <a:noFill/>
        </p:spPr>
      </p:pic>
      <p:sp>
        <p:nvSpPr>
          <p:cNvPr id="13318" name="Text Box 6"/>
          <p:cNvSpPr txBox="1">
            <a:spLocks noChangeArrowheads="1"/>
          </p:cNvSpPr>
          <p:nvPr/>
        </p:nvSpPr>
        <p:spPr bwMode="auto">
          <a:xfrm>
            <a:off x="304800" y="590550"/>
            <a:ext cx="3352800" cy="1954381"/>
          </a:xfrm>
          <a:prstGeom prst="rect">
            <a:avLst/>
          </a:prstGeom>
          <a:noFill/>
          <a:ln w="9525">
            <a:noFill/>
            <a:miter lim="800000"/>
            <a:headEnd/>
            <a:tailEnd/>
          </a:ln>
          <a:effectLst/>
        </p:spPr>
        <p:txBody>
          <a:bodyPr>
            <a:spAutoFit/>
          </a:bodyPr>
          <a:lstStyle/>
          <a:p>
            <a:pPr eaLnBrk="0" hangingPunct="0">
              <a:spcBef>
                <a:spcPct val="20000"/>
              </a:spcBef>
              <a:spcAft>
                <a:spcPct val="30000"/>
              </a:spcAft>
            </a:pPr>
            <a:r>
              <a:rPr lang="en-US" sz="2200" dirty="0">
                <a:solidFill>
                  <a:srgbClr val="000000"/>
                </a:solidFill>
              </a:rPr>
              <a:t>Earth consists of a series of concentric layers or spheres which differ in chemistry and physical properties.</a:t>
            </a:r>
          </a:p>
          <a:p>
            <a:pPr eaLnBrk="0" hangingPunct="0">
              <a:spcBef>
                <a:spcPct val="20000"/>
              </a:spcBef>
              <a:spcAft>
                <a:spcPct val="30000"/>
              </a:spcAft>
            </a:pPr>
            <a:endParaRPr lang="en-US" sz="2200" dirty="0"/>
          </a:p>
        </p:txBody>
      </p:sp>
      <p:sp>
        <p:nvSpPr>
          <p:cNvPr id="13319" name="Text Box 7"/>
          <p:cNvSpPr txBox="1">
            <a:spLocks noChangeArrowheads="1"/>
          </p:cNvSpPr>
          <p:nvPr/>
        </p:nvSpPr>
        <p:spPr bwMode="auto">
          <a:xfrm>
            <a:off x="3505200" y="4038600"/>
            <a:ext cx="1739900" cy="822325"/>
          </a:xfrm>
          <a:prstGeom prst="rect">
            <a:avLst/>
          </a:prstGeom>
          <a:noFill/>
          <a:ln w="9525">
            <a:noFill/>
            <a:miter lim="800000"/>
            <a:headEnd/>
            <a:tailEnd/>
          </a:ln>
          <a:effectLst/>
        </p:spPr>
        <p:txBody>
          <a:bodyPr wrap="none">
            <a:spAutoFit/>
          </a:bodyPr>
          <a:lstStyle/>
          <a:p>
            <a:pPr algn="ctr"/>
            <a:r>
              <a:rPr lang="en-US">
                <a:solidFill>
                  <a:srgbClr val="FF0000"/>
                </a:solidFill>
              </a:rPr>
              <a:t>Chemical</a:t>
            </a:r>
          </a:p>
          <a:p>
            <a:pPr algn="ctr"/>
            <a:r>
              <a:rPr lang="en-US">
                <a:solidFill>
                  <a:srgbClr val="FF0000"/>
                </a:solidFill>
              </a:rPr>
              <a:t>Layers</a:t>
            </a:r>
          </a:p>
        </p:txBody>
      </p:sp>
      <p:sp>
        <p:nvSpPr>
          <p:cNvPr id="13320" name="Text Box 8"/>
          <p:cNvSpPr txBox="1">
            <a:spLocks noChangeArrowheads="1"/>
          </p:cNvSpPr>
          <p:nvPr/>
        </p:nvSpPr>
        <p:spPr bwMode="auto">
          <a:xfrm>
            <a:off x="7158038" y="4495800"/>
            <a:ext cx="1597025" cy="822325"/>
          </a:xfrm>
          <a:prstGeom prst="rect">
            <a:avLst/>
          </a:prstGeom>
          <a:noFill/>
          <a:ln w="9525">
            <a:noFill/>
            <a:miter lim="800000"/>
            <a:headEnd/>
            <a:tailEnd/>
          </a:ln>
          <a:effectLst/>
        </p:spPr>
        <p:txBody>
          <a:bodyPr wrap="none">
            <a:spAutoFit/>
          </a:bodyPr>
          <a:lstStyle/>
          <a:p>
            <a:pPr algn="ctr"/>
            <a:r>
              <a:rPr lang="en-US">
                <a:solidFill>
                  <a:srgbClr val="FF0000"/>
                </a:solidFill>
              </a:rPr>
              <a:t>Physical</a:t>
            </a:r>
          </a:p>
          <a:p>
            <a:pPr algn="ctr"/>
            <a:r>
              <a:rPr lang="en-US">
                <a:solidFill>
                  <a:srgbClr val="FF0000"/>
                </a:solidFill>
              </a:rPr>
              <a:t>Layers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P spid="13320"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1692275" y="0"/>
            <a:ext cx="8077200" cy="1143000"/>
          </a:xfrm>
        </p:spPr>
        <p:txBody>
          <a:bodyPr/>
          <a:lstStyle/>
          <a:p>
            <a:pPr>
              <a:defRPr/>
            </a:pPr>
            <a:r>
              <a:rPr lang="en-US" altLang="en-US" sz="4000">
                <a:effectLst>
                  <a:outerShdw blurRad="38100" dist="38100" dir="2700000" algn="tl">
                    <a:srgbClr val="C0C0C0"/>
                  </a:outerShdw>
                </a:effectLst>
              </a:rPr>
              <a:t> </a:t>
            </a:r>
            <a:r>
              <a:rPr lang="en-US" altLang="en-US" sz="4000">
                <a:solidFill>
                  <a:srgbClr val="FF0000"/>
                </a:solidFill>
                <a:effectLst>
                  <a:outerShdw blurRad="38100" dist="38100" dir="2700000" algn="tl">
                    <a:srgbClr val="C0C0C0"/>
                  </a:outerShdw>
                </a:effectLst>
              </a:rPr>
              <a:t>Origin of Ocean Basins</a:t>
            </a:r>
            <a:r>
              <a:rPr lang="en-US" altLang="en-US" sz="4000">
                <a:solidFill>
                  <a:srgbClr val="FFFF00"/>
                </a:solidFill>
                <a:effectLst>
                  <a:outerShdw blurRad="38100" dist="38100" dir="2700000" algn="tl">
                    <a:srgbClr val="C0C0C0"/>
                  </a:outerShdw>
                </a:effectLst>
              </a:rPr>
              <a:t/>
            </a:r>
            <a:br>
              <a:rPr lang="en-US" altLang="en-US" sz="4000">
                <a:solidFill>
                  <a:srgbClr val="FFFF00"/>
                </a:solidFill>
                <a:effectLst>
                  <a:outerShdw blurRad="38100" dist="38100" dir="2700000" algn="tl">
                    <a:srgbClr val="C0C0C0"/>
                  </a:outerShdw>
                </a:effectLst>
              </a:rPr>
            </a:br>
            <a:endParaRPr lang="en-US" altLang="en-US" sz="1600">
              <a:effectLst>
                <a:outerShdw blurRad="38100" dist="38100" dir="2700000" algn="tl">
                  <a:srgbClr val="C0C0C0"/>
                </a:outerShdw>
              </a:effectLst>
            </a:endParaRPr>
          </a:p>
        </p:txBody>
      </p:sp>
      <p:pic>
        <p:nvPicPr>
          <p:cNvPr id="6148" name="Picture 9" descr="GONDWANA"/>
          <p:cNvPicPr>
            <a:picLocks noChangeAspect="1" noChangeArrowheads="1" noCrop="1"/>
          </p:cNvPicPr>
          <p:nvPr/>
        </p:nvPicPr>
        <p:blipFill>
          <a:blip r:embed="rId3" cstate="print"/>
          <a:srcRect/>
          <a:stretch>
            <a:fillRect/>
          </a:stretch>
        </p:blipFill>
        <p:spPr bwMode="auto">
          <a:xfrm>
            <a:off x="928688" y="1000125"/>
            <a:ext cx="5686425" cy="6092825"/>
          </a:xfrm>
          <a:prstGeom prst="rect">
            <a:avLst/>
          </a:prstGeom>
          <a:noFill/>
          <a:ln w="9525">
            <a:noFill/>
            <a:miter lim="800000"/>
            <a:headEnd/>
            <a:tailEnd/>
          </a:ln>
        </p:spPr>
      </p:pic>
      <p:sp>
        <p:nvSpPr>
          <p:cNvPr id="2" name="Subtitle 1"/>
          <p:cNvSpPr>
            <a:spLocks noGrp="1"/>
          </p:cNvSpPr>
          <p:nvPr>
            <p:ph type="subTitle" idx="1"/>
          </p:nvPr>
        </p:nvSpPr>
        <p:spPr/>
        <p:txBody>
          <a:bodyPr/>
          <a:lstStyle/>
          <a:p>
            <a:endParaRPr lang="en-ZA"/>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20F250v4"/>
          <p:cNvPicPr>
            <a:picLocks noChangeAspect="1" noChangeArrowheads="1"/>
          </p:cNvPicPr>
          <p:nvPr/>
        </p:nvPicPr>
        <p:blipFill>
          <a:blip r:embed="rId3" cstate="print"/>
          <a:srcRect t="2777"/>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14162" y="0"/>
            <a:ext cx="8915400" cy="1143000"/>
          </a:xfrm>
        </p:spPr>
        <p:txBody>
          <a:bodyPr/>
          <a:lstStyle/>
          <a:p>
            <a:pPr algn="l"/>
            <a:r>
              <a:rPr kumimoji="0" lang="en-US" sz="2000" b="1" dirty="0" smtClean="0">
                <a:solidFill>
                  <a:srgbClr val="FF0000"/>
                </a:solidFill>
                <a:effectLst/>
                <a:latin typeface="Arial" charset="0"/>
              </a:rPr>
              <a:t>Wilson Cycle – </a:t>
            </a:r>
            <a:r>
              <a:rPr lang="en-US" altLang="en-US" sz="2000" b="1" dirty="0" smtClean="0">
                <a:solidFill>
                  <a:srgbClr val="FF0000"/>
                </a:solidFill>
                <a:effectLst/>
                <a:latin typeface="Arial" charset="0"/>
              </a:rPr>
              <a:t>sequence of events leading to the formation, expansion, contracting and eventual elimination of ocean basins</a:t>
            </a:r>
            <a:r>
              <a:rPr kumimoji="0" lang="en-US" sz="3600" b="1" dirty="0" smtClean="0">
                <a:solidFill>
                  <a:srgbClr val="FFFF00"/>
                </a:solidFill>
                <a:effectLst/>
              </a:rPr>
              <a:t> </a:t>
            </a:r>
            <a:endParaRPr kumimoji="0" lang="en-US" altLang="en-US" sz="3600" b="1" dirty="0" smtClean="0">
              <a:solidFill>
                <a:srgbClr val="FFFF00"/>
              </a:solidFill>
              <a:effectLst/>
            </a:endParaRPr>
          </a:p>
        </p:txBody>
      </p:sp>
      <p:pic>
        <p:nvPicPr>
          <p:cNvPr id="26627" name="Picture 5" descr="C03F10"/>
          <p:cNvPicPr>
            <a:picLocks noGrp="1" noChangeAspect="1" noChangeArrowheads="1"/>
          </p:cNvPicPr>
          <p:nvPr>
            <p:ph idx="1"/>
          </p:nvPr>
        </p:nvPicPr>
        <p:blipFill>
          <a:blip r:embed="rId3" cstate="print"/>
          <a:srcRect/>
          <a:stretch>
            <a:fillRect/>
          </a:stretch>
        </p:blipFill>
        <p:spPr>
          <a:xfrm>
            <a:off x="323850" y="1484313"/>
            <a:ext cx="5160963" cy="5229225"/>
          </a:xfrm>
          <a:noFill/>
        </p:spPr>
      </p:pic>
      <p:sp>
        <p:nvSpPr>
          <p:cNvPr id="26628" name="Rectangle 7"/>
          <p:cNvSpPr>
            <a:spLocks noChangeArrowheads="1"/>
          </p:cNvSpPr>
          <p:nvPr/>
        </p:nvSpPr>
        <p:spPr bwMode="auto">
          <a:xfrm>
            <a:off x="5076825" y="1217613"/>
            <a:ext cx="3671888" cy="5592762"/>
          </a:xfrm>
          <a:prstGeom prst="rect">
            <a:avLst/>
          </a:prstGeom>
          <a:noFill/>
          <a:ln w="9525">
            <a:noFill/>
            <a:miter lim="800000"/>
            <a:headEnd/>
            <a:tailEnd/>
          </a:ln>
        </p:spPr>
        <p:txBody>
          <a:bodyPr>
            <a:spAutoFit/>
          </a:bodyPr>
          <a:lstStyle/>
          <a:p>
            <a:pPr>
              <a:spcBef>
                <a:spcPct val="50000"/>
              </a:spcBef>
              <a:buClr>
                <a:srgbClr val="FFFF00"/>
              </a:buClr>
              <a:buSzPct val="75000"/>
              <a:buFont typeface="Wingdings" pitchFamily="2" charset="2"/>
              <a:buChar char="ü"/>
            </a:pPr>
            <a:r>
              <a:rPr kumimoji="1" lang="en-US" altLang="en-US" sz="1600" b="1" dirty="0">
                <a:solidFill>
                  <a:srgbClr val="FF0000"/>
                </a:solidFill>
                <a:latin typeface="Verdana" pitchFamily="34" charset="0"/>
              </a:rPr>
              <a:t>Stages in basin history are:</a:t>
            </a:r>
          </a:p>
          <a:p>
            <a:pPr lvl="1">
              <a:spcBef>
                <a:spcPct val="50000"/>
              </a:spcBef>
              <a:buClr>
                <a:schemeClr val="folHlink"/>
              </a:buClr>
              <a:buFontTx/>
              <a:buChar char="–"/>
            </a:pPr>
            <a:r>
              <a:rPr kumimoji="1" lang="en-US" altLang="en-US" sz="1600" b="1" i="1" dirty="0">
                <a:solidFill>
                  <a:schemeClr val="bg2"/>
                </a:solidFill>
                <a:latin typeface="Verdana" pitchFamily="34" charset="0"/>
              </a:rPr>
              <a:t>Embryonic - rift valley forms as continent begins to split.</a:t>
            </a:r>
          </a:p>
          <a:p>
            <a:pPr lvl="1">
              <a:spcBef>
                <a:spcPct val="50000"/>
              </a:spcBef>
              <a:buClr>
                <a:schemeClr val="folHlink"/>
              </a:buClr>
              <a:buFontTx/>
              <a:buChar char="–"/>
            </a:pPr>
            <a:r>
              <a:rPr kumimoji="1" lang="en-US" altLang="en-US" sz="1600" b="1" i="1" dirty="0">
                <a:solidFill>
                  <a:schemeClr val="bg2"/>
                </a:solidFill>
                <a:latin typeface="Verdana" pitchFamily="34" charset="0"/>
              </a:rPr>
              <a:t>Juvenile - sea floor basalts begin forming as continental sections diverge.</a:t>
            </a:r>
          </a:p>
          <a:p>
            <a:pPr lvl="1">
              <a:spcBef>
                <a:spcPct val="50000"/>
              </a:spcBef>
              <a:buClr>
                <a:schemeClr val="folHlink"/>
              </a:buClr>
              <a:buFontTx/>
              <a:buChar char="–"/>
            </a:pPr>
            <a:r>
              <a:rPr kumimoji="1" lang="en-US" altLang="en-US" sz="1600" b="1" i="1" dirty="0">
                <a:solidFill>
                  <a:schemeClr val="bg2"/>
                </a:solidFill>
                <a:latin typeface="Verdana" pitchFamily="34" charset="0"/>
              </a:rPr>
              <a:t>Mature - broad ocean basin widens, trenches develop and subduction begins.</a:t>
            </a:r>
          </a:p>
          <a:p>
            <a:pPr lvl="1">
              <a:spcBef>
                <a:spcPct val="50000"/>
              </a:spcBef>
              <a:buClr>
                <a:schemeClr val="folHlink"/>
              </a:buClr>
              <a:buFontTx/>
              <a:buChar char="–"/>
            </a:pPr>
            <a:r>
              <a:rPr kumimoji="1" lang="en-US" altLang="en-US" sz="1600" b="1" i="1" dirty="0">
                <a:solidFill>
                  <a:schemeClr val="bg2"/>
                </a:solidFill>
                <a:latin typeface="Verdana" pitchFamily="34" charset="0"/>
              </a:rPr>
              <a:t>Declining - subduction eliminates much of sea floor and oceanic ridge.</a:t>
            </a:r>
          </a:p>
          <a:p>
            <a:pPr lvl="1">
              <a:spcBef>
                <a:spcPct val="50000"/>
              </a:spcBef>
              <a:buClr>
                <a:schemeClr val="folHlink"/>
              </a:buClr>
              <a:buFontTx/>
              <a:buChar char="–"/>
            </a:pPr>
            <a:r>
              <a:rPr kumimoji="1" lang="en-US" altLang="en-US" sz="1600" b="1" i="1" dirty="0">
                <a:solidFill>
                  <a:schemeClr val="bg2"/>
                </a:solidFill>
                <a:latin typeface="Verdana" pitchFamily="34" charset="0"/>
              </a:rPr>
              <a:t>Terminal - last of the sea floor is eliminated and continents collide forming a continental mountain chain.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2400" y="685800"/>
            <a:ext cx="8458200" cy="1143000"/>
          </a:xfrm>
        </p:spPr>
        <p:txBody>
          <a:bodyPr/>
          <a:lstStyle/>
          <a:p>
            <a:pPr algn="l"/>
            <a:r>
              <a:rPr kumimoji="0" lang="en-US" sz="3600" smtClean="0">
                <a:solidFill>
                  <a:srgbClr val="FFFF00"/>
                </a:solidFill>
                <a:effectLst/>
              </a:rPr>
              <a:t>Geologic Differences between Continents and Ocean Basins.. </a:t>
            </a:r>
            <a:r>
              <a:rPr kumimoji="0" lang="en-US" altLang="en-US" sz="3600" smtClean="0">
                <a:solidFill>
                  <a:srgbClr val="FFFF00"/>
                </a:solidFill>
                <a:effectLst/>
              </a:rPr>
              <a:t/>
            </a:r>
            <a:br>
              <a:rPr kumimoji="0" lang="en-US" altLang="en-US" sz="3600" smtClean="0">
                <a:solidFill>
                  <a:srgbClr val="FFFF00"/>
                </a:solidFill>
                <a:effectLst/>
              </a:rPr>
            </a:br>
            <a:endParaRPr kumimoji="0" lang="en-US" altLang="en-US" sz="3600" smtClean="0">
              <a:solidFill>
                <a:srgbClr val="FFFF00"/>
              </a:solidFill>
              <a:effectLst/>
            </a:endParaRPr>
          </a:p>
        </p:txBody>
      </p:sp>
      <p:sp>
        <p:nvSpPr>
          <p:cNvPr id="73731" name="Rectangle 3"/>
          <p:cNvSpPr>
            <a:spLocks noGrp="1" noChangeArrowheads="1"/>
          </p:cNvSpPr>
          <p:nvPr>
            <p:ph type="body" idx="1"/>
          </p:nvPr>
        </p:nvSpPr>
        <p:spPr>
          <a:xfrm>
            <a:off x="228600" y="1600200"/>
            <a:ext cx="8686800" cy="4114800"/>
          </a:xfrm>
        </p:spPr>
        <p:txBody>
          <a:bodyPr/>
          <a:lstStyle/>
          <a:p>
            <a:pPr>
              <a:buClr>
                <a:srgbClr val="FFFF00"/>
              </a:buClr>
              <a:buFont typeface="Wingdings" pitchFamily="2" charset="2"/>
              <a:buChar char="ü"/>
              <a:defRPr/>
            </a:pPr>
            <a:r>
              <a:rPr lang="en-US" sz="2400" dirty="0">
                <a:solidFill>
                  <a:srgbClr val="FF0000"/>
                </a:solidFill>
              </a:rPr>
              <a:t>Continental crust</a:t>
            </a:r>
            <a:r>
              <a:rPr lang="en-US" sz="2400" dirty="0"/>
              <a:t> is mainly composed of granite, a light colored, lower density (2.7 gm/cm</a:t>
            </a:r>
            <a:r>
              <a:rPr lang="en-US" sz="2400" baseline="30000" dirty="0"/>
              <a:t>3</a:t>
            </a:r>
            <a:r>
              <a:rPr lang="en-US" sz="2400" dirty="0"/>
              <a:t>) igneous rock rich in aluminum, silicon and oxygen</a:t>
            </a:r>
            <a:r>
              <a:rPr lang="en-US" sz="2400" dirty="0" smtClean="0"/>
              <a:t>.</a:t>
            </a:r>
          </a:p>
          <a:p>
            <a:pPr>
              <a:buClr>
                <a:srgbClr val="FFFF00"/>
              </a:buClr>
              <a:buFont typeface="Wingdings" pitchFamily="2" charset="2"/>
              <a:buChar char="ü"/>
              <a:defRPr/>
            </a:pPr>
            <a:endParaRPr lang="en-US" sz="2400" dirty="0"/>
          </a:p>
          <a:p>
            <a:pPr>
              <a:buClr>
                <a:srgbClr val="FFFF00"/>
              </a:buClr>
              <a:buFont typeface="Wingdings" pitchFamily="2" charset="2"/>
              <a:buChar char="ü"/>
              <a:defRPr/>
            </a:pPr>
            <a:r>
              <a:rPr lang="en-US" sz="2400" dirty="0">
                <a:solidFill>
                  <a:srgbClr val="FF0000"/>
                </a:solidFill>
              </a:rPr>
              <a:t>Oceanic crust</a:t>
            </a:r>
            <a:r>
              <a:rPr lang="en-US" sz="2400" dirty="0"/>
              <a:t> is composed of basalt, a dark </a:t>
            </a:r>
            <a:r>
              <a:rPr lang="en-US" sz="2400" dirty="0" err="1"/>
              <a:t>coloured</a:t>
            </a:r>
            <a:r>
              <a:rPr lang="en-US" sz="2400" dirty="0"/>
              <a:t>, higher density (2.9 gm/cm</a:t>
            </a:r>
            <a:r>
              <a:rPr lang="en-US" sz="2400" baseline="30000" dirty="0"/>
              <a:t>3</a:t>
            </a:r>
            <a:r>
              <a:rPr lang="en-US" sz="2400" dirty="0"/>
              <a:t>) volcanic rock rich in silicon, oxygen and magnesium.</a:t>
            </a:r>
          </a:p>
          <a:p>
            <a:pPr>
              <a:buClr>
                <a:srgbClr val="FFFF00"/>
              </a:buClr>
              <a:buFont typeface="Wingdings" pitchFamily="2" charset="2"/>
              <a:buChar char="ü"/>
              <a:defRPr/>
            </a:pPr>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8674" name="Picture 2" descr="C02F05c"/>
          <p:cNvPicPr>
            <a:picLocks noChangeAspect="1" noChangeArrowheads="1"/>
          </p:cNvPicPr>
          <p:nvPr/>
        </p:nvPicPr>
        <p:blipFill>
          <a:blip r:embed="rId3" cstate="print"/>
          <a:srcRect b="4779"/>
          <a:stretch>
            <a:fillRect/>
          </a:stretch>
        </p:blipFill>
        <p:spPr bwMode="auto">
          <a:xfrm>
            <a:off x="-17463" y="1000125"/>
            <a:ext cx="9161463" cy="4071938"/>
          </a:xfrm>
          <a:prstGeom prst="rect">
            <a:avLst/>
          </a:prstGeom>
          <a:noFill/>
          <a:ln w="9525">
            <a:noFill/>
            <a:miter lim="800000"/>
            <a:headEnd/>
            <a:tailEnd/>
          </a:ln>
        </p:spPr>
      </p:pic>
      <p:sp>
        <p:nvSpPr>
          <p:cNvPr id="28675" name="Text Box 3"/>
          <p:cNvSpPr txBox="1">
            <a:spLocks noChangeArrowheads="1"/>
          </p:cNvSpPr>
          <p:nvPr/>
        </p:nvSpPr>
        <p:spPr bwMode="auto">
          <a:xfrm>
            <a:off x="1071563" y="5715000"/>
            <a:ext cx="7200900" cy="523875"/>
          </a:xfrm>
          <a:prstGeom prst="rect">
            <a:avLst/>
          </a:prstGeom>
          <a:solidFill>
            <a:srgbClr val="FFFFFF"/>
          </a:solidFill>
          <a:ln w="38100">
            <a:solidFill>
              <a:srgbClr val="FF0000"/>
            </a:solidFill>
            <a:miter lim="800000"/>
            <a:headEnd/>
            <a:tailEnd/>
          </a:ln>
        </p:spPr>
        <p:txBody>
          <a:bodyPr>
            <a:spAutoFit/>
          </a:bodyPr>
          <a:lstStyle/>
          <a:p>
            <a:r>
              <a:rPr lang="en-US" b="1">
                <a:solidFill>
                  <a:schemeClr val="bg2"/>
                </a:solidFill>
                <a:latin typeface="Verdana" pitchFamily="34" charset="0"/>
              </a:rPr>
              <a:t>Oceanic crust v Continental crust</a:t>
            </a:r>
            <a:endParaRPr lang="en-GB" b="1">
              <a:solidFill>
                <a:schemeClr val="bg2"/>
              </a:solidFill>
              <a:latin typeface="Verdana"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0722" name="Picture 2" descr="C03F08"/>
          <p:cNvPicPr>
            <a:picLocks noChangeAspect="1" noChangeArrowheads="1"/>
          </p:cNvPicPr>
          <p:nvPr/>
        </p:nvPicPr>
        <p:blipFill>
          <a:blip r:embed="rId3" cstate="print"/>
          <a:srcRect/>
          <a:stretch>
            <a:fillRect/>
          </a:stretch>
        </p:blipFill>
        <p:spPr bwMode="auto">
          <a:xfrm>
            <a:off x="323850" y="1916113"/>
            <a:ext cx="8820150" cy="2854325"/>
          </a:xfrm>
          <a:prstGeom prst="rect">
            <a:avLst/>
          </a:prstGeom>
          <a:noFill/>
          <a:ln w="9525">
            <a:noFill/>
            <a:miter lim="800000"/>
            <a:headEnd/>
            <a:tailEnd/>
          </a:ln>
        </p:spPr>
      </p:pic>
      <p:sp>
        <p:nvSpPr>
          <p:cNvPr id="30723" name="Text Box 3"/>
          <p:cNvSpPr txBox="1">
            <a:spLocks noChangeArrowheads="1"/>
          </p:cNvSpPr>
          <p:nvPr/>
        </p:nvSpPr>
        <p:spPr bwMode="auto">
          <a:xfrm>
            <a:off x="395288" y="5588000"/>
            <a:ext cx="6884987" cy="457200"/>
          </a:xfrm>
          <a:prstGeom prst="rect">
            <a:avLst/>
          </a:prstGeom>
          <a:noFill/>
          <a:ln w="9525">
            <a:noFill/>
            <a:miter lim="800000"/>
            <a:headEnd/>
            <a:tailEnd/>
          </a:ln>
        </p:spPr>
        <p:txBody>
          <a:bodyPr wrap="none">
            <a:spAutoFit/>
          </a:bodyPr>
          <a:lstStyle/>
          <a:p>
            <a:r>
              <a:rPr lang="en-ZA" b="1" dirty="0">
                <a:solidFill>
                  <a:srgbClr val="000000"/>
                </a:solidFill>
                <a:latin typeface="Arial" charset="0"/>
              </a:rPr>
              <a:t>How can we map changes in the ocean basin?</a:t>
            </a:r>
          </a:p>
        </p:txBody>
      </p:sp>
      <p:sp>
        <p:nvSpPr>
          <p:cNvPr id="30724" name="Text Box 4"/>
          <p:cNvSpPr txBox="1">
            <a:spLocks noChangeArrowheads="1"/>
          </p:cNvSpPr>
          <p:nvPr/>
        </p:nvSpPr>
        <p:spPr bwMode="auto">
          <a:xfrm>
            <a:off x="592138" y="319088"/>
            <a:ext cx="7572009" cy="523220"/>
          </a:xfrm>
          <a:prstGeom prst="rect">
            <a:avLst/>
          </a:prstGeom>
          <a:noFill/>
          <a:ln w="9525">
            <a:noFill/>
            <a:miter lim="800000"/>
            <a:headEnd/>
            <a:tailEnd/>
          </a:ln>
        </p:spPr>
        <p:txBody>
          <a:bodyPr wrap="none">
            <a:spAutoFit/>
          </a:bodyPr>
          <a:lstStyle/>
          <a:p>
            <a:r>
              <a:rPr lang="en-ZA" sz="2800" b="1" dirty="0">
                <a:solidFill>
                  <a:srgbClr val="000000"/>
                </a:solidFill>
                <a:latin typeface="Garamond" pitchFamily="18" charset="0"/>
              </a:rPr>
              <a:t>Conveyor belt style of formation and destruction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 name="Picture 1" descr="age_oceanic_lith.jpg"/>
          <p:cNvPicPr>
            <a:picLocks noChangeAspect="1"/>
          </p:cNvPicPr>
          <p:nvPr/>
        </p:nvPicPr>
        <p:blipFill>
          <a:blip r:embed="rId2" cstate="print"/>
          <a:stretch>
            <a:fillRect/>
          </a:stretch>
        </p:blipFill>
        <p:spPr>
          <a:xfrm>
            <a:off x="0" y="511237"/>
            <a:ext cx="9144000" cy="583552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7763" name="Rectangle 3"/>
          <p:cNvSpPr>
            <a:spLocks noGrp="1" noChangeArrowheads="1"/>
          </p:cNvSpPr>
          <p:nvPr>
            <p:ph type="body" sz="half" idx="1"/>
          </p:nvPr>
        </p:nvSpPr>
        <p:spPr>
          <a:xfrm>
            <a:off x="0" y="260350"/>
            <a:ext cx="7668344" cy="4471988"/>
          </a:xfrm>
        </p:spPr>
        <p:txBody>
          <a:bodyPr/>
          <a:lstStyle/>
          <a:p>
            <a:pPr marL="0" indent="0" algn="ctr">
              <a:lnSpc>
                <a:spcPct val="80000"/>
              </a:lnSpc>
              <a:buNone/>
              <a:defRPr/>
            </a:pPr>
            <a:r>
              <a:rPr lang="en-ZA" sz="1800" b="1" dirty="0">
                <a:solidFill>
                  <a:srgbClr val="C00000"/>
                </a:solidFill>
                <a:effectLst/>
              </a:rPr>
              <a:t>Fossil evidence implies once-continuous land connections between now-separated areas </a:t>
            </a:r>
          </a:p>
        </p:txBody>
      </p:sp>
      <p:pic>
        <p:nvPicPr>
          <p:cNvPr id="7172" name="Picture 8" descr="Fig4"/>
          <p:cNvPicPr>
            <a:picLocks noGrp="1" noChangeAspect="1" noChangeArrowheads="1"/>
          </p:cNvPicPr>
          <p:nvPr>
            <p:ph sz="half" idx="2"/>
          </p:nvPr>
        </p:nvPicPr>
        <p:blipFill>
          <a:blip r:embed="rId3" cstate="print"/>
          <a:srcRect/>
          <a:stretch>
            <a:fillRect/>
          </a:stretch>
        </p:blipFill>
        <p:spPr>
          <a:xfrm>
            <a:off x="1115616" y="1052736"/>
            <a:ext cx="6553200" cy="5032375"/>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228600"/>
            <a:ext cx="7772400" cy="1143000"/>
          </a:xfrm>
        </p:spPr>
        <p:txBody>
          <a:bodyPr/>
          <a:lstStyle/>
          <a:p>
            <a:pPr algn="l"/>
            <a:r>
              <a:rPr kumimoji="0" lang="en-US" altLang="en-US" sz="3600" b="1" smtClean="0">
                <a:solidFill>
                  <a:srgbClr val="FFFF00"/>
                </a:solidFill>
                <a:effectLst/>
              </a:rPr>
              <a:t>Continental Drift</a:t>
            </a:r>
          </a:p>
        </p:txBody>
      </p:sp>
      <p:sp>
        <p:nvSpPr>
          <p:cNvPr id="60419" name="Rectangle 3"/>
          <p:cNvSpPr>
            <a:spLocks noGrp="1" noChangeArrowheads="1"/>
          </p:cNvSpPr>
          <p:nvPr>
            <p:ph type="body" idx="1"/>
          </p:nvPr>
        </p:nvSpPr>
        <p:spPr>
          <a:xfrm>
            <a:off x="611188" y="1628775"/>
            <a:ext cx="7848600" cy="4114800"/>
          </a:xfrm>
        </p:spPr>
        <p:txBody>
          <a:bodyPr/>
          <a:lstStyle/>
          <a:p>
            <a:pPr>
              <a:buClr>
                <a:srgbClr val="FFFF00"/>
              </a:buClr>
              <a:buFont typeface="Wingdings" pitchFamily="2" charset="2"/>
              <a:buChar char="ü"/>
              <a:defRPr/>
            </a:pPr>
            <a:r>
              <a:rPr lang="en-US" altLang="en-US" sz="2400"/>
              <a:t>Based upon the fit of continental outlines and fossil and geologic evidence, Alfred Wegner proposed his hypothesis of continental drift. </a:t>
            </a:r>
          </a:p>
          <a:p>
            <a:pPr>
              <a:buClr>
                <a:srgbClr val="FFFF00"/>
              </a:buClr>
              <a:buFont typeface="Wingdings" pitchFamily="2" charset="2"/>
              <a:buChar char="ü"/>
              <a:defRPr/>
            </a:pPr>
            <a:r>
              <a:rPr lang="en-US" altLang="en-US" sz="2400"/>
              <a:t>According to Wegner, the continents are sections of a past super continent called </a:t>
            </a:r>
            <a:r>
              <a:rPr lang="en-US" altLang="en-US" sz="2400">
                <a:solidFill>
                  <a:srgbClr val="FF0000"/>
                </a:solidFill>
              </a:rPr>
              <a:t>Pangea</a:t>
            </a:r>
            <a:r>
              <a:rPr lang="en-US" altLang="en-US" sz="2400"/>
              <a:t>, which broke apart and the fragments ploughed through the oceanic crust, to their present locations.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38200" y="228600"/>
            <a:ext cx="7772400" cy="1143000"/>
          </a:xfrm>
        </p:spPr>
        <p:txBody>
          <a:bodyPr/>
          <a:lstStyle/>
          <a:p>
            <a:pPr algn="l"/>
            <a:r>
              <a:rPr kumimoji="0" lang="en-US" altLang="en-US" sz="3600" b="1" smtClean="0">
                <a:solidFill>
                  <a:srgbClr val="FFFF00"/>
                </a:solidFill>
                <a:effectLst/>
              </a:rPr>
              <a:t>Continental Drift..</a:t>
            </a:r>
          </a:p>
        </p:txBody>
      </p:sp>
      <p:sp>
        <p:nvSpPr>
          <p:cNvPr id="116739" name="Rectangle 3"/>
          <p:cNvSpPr>
            <a:spLocks noGrp="1" noChangeArrowheads="1"/>
          </p:cNvSpPr>
          <p:nvPr>
            <p:ph type="body" idx="1"/>
          </p:nvPr>
        </p:nvSpPr>
        <p:spPr>
          <a:xfrm>
            <a:off x="609600" y="1600200"/>
            <a:ext cx="7848600" cy="4114800"/>
          </a:xfrm>
        </p:spPr>
        <p:txBody>
          <a:bodyPr/>
          <a:lstStyle/>
          <a:p>
            <a:pPr>
              <a:buClr>
                <a:srgbClr val="FFFF00"/>
              </a:buClr>
              <a:buFont typeface="Wingdings" pitchFamily="2" charset="2"/>
              <a:buChar char="ü"/>
              <a:defRPr/>
            </a:pPr>
            <a:r>
              <a:rPr lang="en-ZA" altLang="en-US" sz="2400"/>
              <a:t>Based on intensive geophysical data collection in Earth's oceans following World War II, including International Geophysical Year, 1957-1958. </a:t>
            </a:r>
          </a:p>
          <a:p>
            <a:pPr>
              <a:buClr>
                <a:srgbClr val="FFFF00"/>
              </a:buClr>
              <a:buFont typeface="Wingdings" pitchFamily="2" charset="2"/>
              <a:buChar char="ü"/>
              <a:defRPr/>
            </a:pPr>
            <a:r>
              <a:rPr lang="en-ZA" altLang="en-US" sz="2400"/>
              <a:t>Sea floor mapping discovered patterns of </a:t>
            </a:r>
            <a:r>
              <a:rPr lang="en-ZA" altLang="en-US" sz="2400" b="1"/>
              <a:t>midocean ridges </a:t>
            </a:r>
            <a:r>
              <a:rPr lang="en-ZA" altLang="en-US" sz="2400"/>
              <a:t>and </a:t>
            </a:r>
            <a:r>
              <a:rPr lang="en-ZA" altLang="en-US" sz="2400" b="1"/>
              <a:t>deep sea trenches</a:t>
            </a:r>
            <a:r>
              <a:rPr lang="en-ZA" altLang="en-US" sz="2400"/>
              <a:t>. </a:t>
            </a:r>
          </a:p>
          <a:p>
            <a:pPr>
              <a:buClr>
                <a:srgbClr val="FFFF00"/>
              </a:buClr>
              <a:buFont typeface="Wingdings" pitchFamily="2" charset="2"/>
              <a:buChar char="ü"/>
              <a:defRPr/>
            </a:pPr>
            <a:r>
              <a:rPr lang="en-ZA" altLang="en-US" sz="2400"/>
              <a:t>Magnetometers recorded differences in magnetic properties of rocks on sea floor. </a:t>
            </a:r>
          </a:p>
          <a:p>
            <a:pPr>
              <a:buClr>
                <a:srgbClr val="FFFF00"/>
              </a:buClr>
              <a:buFont typeface="Wingdings" pitchFamily="2" charset="2"/>
              <a:buChar char="ü"/>
              <a:defRPr/>
            </a:pPr>
            <a:r>
              <a:rPr lang="en-ZA" altLang="en-US" sz="2400"/>
              <a:t>Global network of seismometers was established to monitor worldwide earthquake patterns. </a:t>
            </a:r>
            <a:endParaRPr lang="en-US" altLang="en-US" sz="2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gn="l">
              <a:defRPr/>
            </a:pPr>
            <a:r>
              <a:rPr lang="en-US" altLang="en-US">
                <a:solidFill>
                  <a:srgbClr val="FFFF00"/>
                </a:solidFill>
              </a:rPr>
              <a:t>Sea Floor Spreading</a:t>
            </a:r>
            <a:endParaRPr lang="en-US" altLang="en-US"/>
          </a:p>
        </p:txBody>
      </p:sp>
      <p:sp>
        <p:nvSpPr>
          <p:cNvPr id="13315" name="Rectangle 3"/>
          <p:cNvSpPr>
            <a:spLocks noGrp="1" noChangeArrowheads="1"/>
          </p:cNvSpPr>
          <p:nvPr>
            <p:ph type="body" idx="1"/>
          </p:nvPr>
        </p:nvSpPr>
        <p:spPr>
          <a:xfrm>
            <a:off x="609600" y="1752600"/>
            <a:ext cx="8153400" cy="4114800"/>
          </a:xfrm>
        </p:spPr>
        <p:txBody>
          <a:bodyPr/>
          <a:lstStyle/>
          <a:p>
            <a:pPr>
              <a:buClr>
                <a:srgbClr val="FFFF00"/>
              </a:buClr>
              <a:buFont typeface="Wingdings" pitchFamily="2" charset="2"/>
              <a:buChar char="ü"/>
              <a:defRPr/>
            </a:pPr>
            <a:r>
              <a:rPr lang="en-US" altLang="en-US" sz="2400"/>
              <a:t>Sea floor spreading demonstrates that the sea floor moves apart at the oceanic ridges and new oceanic crust is added to the edges.</a:t>
            </a:r>
          </a:p>
          <a:p>
            <a:pPr>
              <a:buClr>
                <a:srgbClr val="FFFF00"/>
              </a:buClr>
              <a:buFont typeface="Wingdings" pitchFamily="2" charset="2"/>
              <a:buChar char="ü"/>
              <a:defRPr/>
            </a:pPr>
            <a:endParaRPr lang="en-US" altLang="en-US" sz="2400"/>
          </a:p>
          <a:p>
            <a:pPr>
              <a:buFont typeface="Times New Roman" pitchFamily="18" charset="0"/>
              <a:buChar char="n"/>
              <a:defRPr/>
            </a:pPr>
            <a:endParaRPr lang="en-US" altLang="en-US" sz="2800"/>
          </a:p>
        </p:txBody>
      </p:sp>
      <p:pic>
        <p:nvPicPr>
          <p:cNvPr id="11268" name="Picture 7" descr="C03F02a"/>
          <p:cNvPicPr>
            <a:picLocks noChangeAspect="1" noChangeArrowheads="1"/>
          </p:cNvPicPr>
          <p:nvPr/>
        </p:nvPicPr>
        <p:blipFill>
          <a:blip r:embed="rId3" cstate="print"/>
          <a:srcRect b="4509"/>
          <a:stretch>
            <a:fillRect/>
          </a:stretch>
        </p:blipFill>
        <p:spPr bwMode="auto">
          <a:xfrm>
            <a:off x="1447800" y="3048000"/>
            <a:ext cx="60198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24933" name="Rectangle 5"/>
          <p:cNvSpPr>
            <a:spLocks noGrp="1" noChangeArrowheads="1"/>
          </p:cNvSpPr>
          <p:nvPr>
            <p:ph type="title"/>
          </p:nvPr>
        </p:nvSpPr>
        <p:spPr/>
        <p:txBody>
          <a:bodyPr/>
          <a:lstStyle/>
          <a:p>
            <a:pPr>
              <a:defRPr/>
            </a:pPr>
            <a:endParaRPr lang="en-ZA"/>
          </a:p>
        </p:txBody>
      </p:sp>
      <p:pic>
        <p:nvPicPr>
          <p:cNvPr id="12291" name="Picture 4" descr="spreading"/>
          <p:cNvPicPr>
            <a:picLocks noGrp="1" noChangeAspect="1" noChangeArrowheads="1"/>
          </p:cNvPicPr>
          <p:nvPr>
            <p:ph idx="1"/>
          </p:nvPr>
        </p:nvPicPr>
        <p:blipFill>
          <a:blip r:embed="rId3" cstate="print"/>
          <a:srcRect/>
          <a:stretch>
            <a:fillRect/>
          </a:stretch>
        </p:blipFill>
        <p:spPr>
          <a:xfrm>
            <a:off x="1547813" y="549275"/>
            <a:ext cx="6194425" cy="5729288"/>
          </a:xfr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Rectangle 5"/>
          <p:cNvSpPr>
            <a:spLocks noGrp="1" noChangeArrowheads="1"/>
          </p:cNvSpPr>
          <p:nvPr>
            <p:ph type="title"/>
          </p:nvPr>
        </p:nvSpPr>
        <p:spPr/>
        <p:txBody>
          <a:bodyPr/>
          <a:lstStyle/>
          <a:p>
            <a:pPr>
              <a:defRPr/>
            </a:pPr>
            <a:endParaRPr lang="en-ZA"/>
          </a:p>
        </p:txBody>
      </p:sp>
      <p:pic>
        <p:nvPicPr>
          <p:cNvPr id="13315" name="Picture 4" descr="A55"/>
          <p:cNvPicPr>
            <a:picLocks noGrp="1" noChangeAspect="1" noChangeArrowheads="1" noCrop="1"/>
          </p:cNvPicPr>
          <p:nvPr>
            <p:ph idx="1"/>
          </p:nvPr>
        </p:nvPicPr>
        <p:blipFill>
          <a:blip r:embed="rId3" cstate="print"/>
          <a:srcRect/>
          <a:stretch>
            <a:fillRect/>
          </a:stretch>
        </p:blipFill>
        <p:spPr>
          <a:xfrm>
            <a:off x="0" y="0"/>
            <a:ext cx="9144000" cy="6859588"/>
          </a:xfr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50825" y="404813"/>
            <a:ext cx="8458200" cy="1143000"/>
          </a:xfrm>
        </p:spPr>
        <p:txBody>
          <a:bodyPr/>
          <a:lstStyle/>
          <a:p>
            <a:pPr algn="l">
              <a:defRPr/>
            </a:pPr>
            <a:r>
              <a:rPr lang="en-US" altLang="en-US" sz="3600">
                <a:solidFill>
                  <a:srgbClr val="FFFF00"/>
                </a:solidFill>
              </a:rPr>
              <a:t>The geomagnetic field is the magnetic field of the Earth</a:t>
            </a:r>
          </a:p>
        </p:txBody>
      </p:sp>
      <p:sp>
        <p:nvSpPr>
          <p:cNvPr id="14339" name="Rectangle 3"/>
          <p:cNvSpPr>
            <a:spLocks noGrp="1" noChangeArrowheads="1"/>
          </p:cNvSpPr>
          <p:nvPr>
            <p:ph type="body" idx="1"/>
          </p:nvPr>
        </p:nvSpPr>
        <p:spPr>
          <a:xfrm>
            <a:off x="381000" y="1981200"/>
            <a:ext cx="8458200" cy="4114800"/>
          </a:xfrm>
        </p:spPr>
        <p:txBody>
          <a:bodyPr/>
          <a:lstStyle/>
          <a:p>
            <a:pPr>
              <a:buClr>
                <a:srgbClr val="FFFF00"/>
              </a:buClr>
              <a:buFont typeface="Wingdings" pitchFamily="2" charset="2"/>
              <a:buChar char="ü"/>
              <a:defRPr/>
            </a:pPr>
            <a:r>
              <a:rPr lang="en-US" altLang="en-US" sz="2400"/>
              <a:t>Magnetometers detect and measure Earth’s magnetic field.</a:t>
            </a:r>
          </a:p>
          <a:p>
            <a:pPr>
              <a:buClr>
                <a:srgbClr val="FFFF00"/>
              </a:buClr>
              <a:buFont typeface="Wingdings" pitchFamily="2" charset="2"/>
              <a:buChar char="ü"/>
              <a:defRPr/>
            </a:pPr>
            <a:r>
              <a:rPr lang="en-US" altLang="en-US" sz="2400"/>
              <a:t>Moving across the ocean floor perpendicularly to the oceanic ridges, magneometers alternately record stronger (positive) and weaker (negative) magnetic fields (called magnetic anomalies) in response to the influence of the sea floor rocks.</a:t>
            </a:r>
          </a:p>
          <a:p>
            <a:pPr>
              <a:buClr>
                <a:srgbClr val="FFFF00"/>
              </a:buClr>
              <a:buFont typeface="Wingdings" pitchFamily="2" charset="2"/>
              <a:buChar char="ü"/>
              <a:defRPr/>
            </a:pPr>
            <a:r>
              <a:rPr lang="en-US" altLang="en-US" sz="2400"/>
              <a:t>Magnetic anomalies and the rocks causing them form parallel bands arranged symmetrically about the axis of the oceanic ridge.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hirlpool">
  <a:themeElements>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fontScheme name="Whirlpoo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98:Templates:Presentation Designs:Whirlpool</Template>
  <TotalTime>1332</TotalTime>
  <Words>720</Words>
  <Application>Microsoft Office PowerPoint</Application>
  <PresentationFormat>On-screen Show (4:3)</PresentationFormat>
  <Paragraphs>86</Paragraphs>
  <Slides>25</Slides>
  <Notes>19</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Whirlpool</vt:lpstr>
      <vt:lpstr>PowerPoint Presentation</vt:lpstr>
      <vt:lpstr> Origin of Ocean Basins </vt:lpstr>
      <vt:lpstr>PowerPoint Presentation</vt:lpstr>
      <vt:lpstr>Continental Drift</vt:lpstr>
      <vt:lpstr>Continental Drift..</vt:lpstr>
      <vt:lpstr>Sea Floor Spreading</vt:lpstr>
      <vt:lpstr>PowerPoint Presentation</vt:lpstr>
      <vt:lpstr>PowerPoint Presentation</vt:lpstr>
      <vt:lpstr>The geomagnetic field is the magnetic field of the Earth</vt:lpstr>
      <vt:lpstr>PowerPoint Presentation</vt:lpstr>
      <vt:lpstr>PowerPoint Presentation</vt:lpstr>
      <vt:lpstr>Because of their paleomagnetism, rocks of the sea floor influence the magnetic field recorded by magnetometers.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Wilson Cycle – sequence of events leading to the formation, expansion, contracting and eventual elimination of ocean basins </vt:lpstr>
      <vt:lpstr>Geologic Differences between Continents and Ocean Basins..  </vt:lpstr>
      <vt:lpstr>PowerPoint Presentation</vt:lpstr>
      <vt:lpstr>PowerPoint Presentation</vt:lpstr>
      <vt:lpstr>PowerPoint Presentation</vt:lpstr>
    </vt:vector>
  </TitlesOfParts>
  <Company>osu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Marine Sediments</dc:title>
  <dc:creator>coas</dc:creator>
  <cp:lastModifiedBy>Windows User</cp:lastModifiedBy>
  <cp:revision>203</cp:revision>
  <dcterms:created xsi:type="dcterms:W3CDTF">1999-11-29T20:23:29Z</dcterms:created>
  <dcterms:modified xsi:type="dcterms:W3CDTF">2017-01-09T11:25:01Z</dcterms:modified>
</cp:coreProperties>
</file>